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Lst>
  <p:sldSz cx="9144000" cy="6858000"/>
  <p:notesSz cx="6858000" cy="9144000"/>
  <p:embeddedFontLst>
    <p:embeddedFont>
      <p:font typeface="Source Sans Pro" panose="020B0503030403020204"/>
      <p:regular r:id="rId97"/>
      <p:bold r:id="rId98"/>
      <p:italic r:id="rId99"/>
      <p:boldItalic r:id="rId100"/>
    </p:embeddedFont>
    <p:embeddedFont>
      <p:font typeface="Calibri" panose="020F0502020204030204"/>
      <p:regular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0F962D6-B9A0-4496-8093-3AE64DEFAC53}" styleName="Table_0">
    <a:wholeTbl>
      <a:tcTxStyle>
        <a:font>
          <a:latin typeface="Times New Roman"/>
          <a:ea typeface="Times New Roman"/>
          <a:cs typeface="Times New Roman"/>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Style>
        <a:tcBdr/>
      </a:tcStyle>
    </a:band2H>
    <a:band1V>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a:tcStyle>
        <a:tcBdr/>
      </a:tcStyle>
    </a:lastCol>
    <a:firstCol>
      <a:tcTxStyle b="on"/>
      <a:tcStyle>
        <a:tcBdr/>
      </a:tcStyle>
    </a:firstCol>
    <a:lastRow>
      <a:tcTxStyle b="on"/>
      <a:tcStyle>
        <a:tcBdr>
          <a:top>
            <a:ln w="50800" cap="flat" cmpd="sng">
              <a:solidFill>
                <a:schemeClr val="accent1"/>
              </a:solidFill>
              <a:prstDash val="solid"/>
              <a:round/>
              <a:headEnd type="none" w="sm" len="sm"/>
              <a:tailEnd type="none" w="sm" len="sm"/>
            </a:ln>
          </a:top>
        </a:tcBdr>
      </a:tcStyle>
    </a:lastRow>
    <a:seCell>
      <a:tcStyle>
        <a:tcBdr/>
      </a:tcStyle>
    </a:seCell>
    <a:swCell>
      <a:tcStyle>
        <a:tcBdr/>
      </a:tcStyle>
    </a:swCell>
    <a:firstRow>
      <a:tcTxStyle b="on">
        <a:font>
          <a:latin typeface="Times New Roman"/>
          <a:ea typeface="Times New Roman"/>
          <a:cs typeface="Times New Roman"/>
        </a:font>
        <a:schemeClr val="lt1"/>
      </a:tcTxStyle>
      <a:tcStyle>
        <a:tcBdr/>
        <a:fill>
          <a:solidFill>
            <a:schemeClr val="accent1"/>
          </a:solidFill>
        </a:fill>
      </a:tcStyle>
    </a:firstRow>
    <a:neCell>
      <a:tcStyle>
        <a:tcBdr/>
      </a:tcStyle>
    </a:neCell>
    <a:nwCell>
      <a:tcStyle>
        <a:tcBdr/>
      </a:tcStyle>
    </a:nwCell>
  </a:tblStyle>
  <a:tblStyle styleId="{571DA7A0-2A1A-414D-ACD9-0591774F09BB}" styleName="Table_1">
    <a:wholeTbl>
      <a:tcTxStyle>
        <a:font>
          <a:latin typeface="Times New Roman"/>
          <a:ea typeface="Times New Roman"/>
          <a:cs typeface="Times New Roman"/>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AEB"/>
          </a:solidFill>
        </a:fill>
      </a:tcStyle>
    </a:wholeTbl>
    <a:band1H>
      <a:tcStyle>
        <a:tcBdr/>
        <a:fill>
          <a:solidFill>
            <a:srgbClr val="CBD4D5"/>
          </a:solidFill>
        </a:fill>
      </a:tcStyle>
    </a:band1H>
    <a:band2H>
      <a:tcStyle>
        <a:tcBdr/>
      </a:tcStyle>
    </a:band2H>
    <a:band1V>
      <a:tcStyle>
        <a:tcBdr/>
        <a:fill>
          <a:solidFill>
            <a:srgbClr val="CBD4D5"/>
          </a:solidFill>
        </a:fill>
      </a:tcStyle>
    </a:band1V>
    <a:band2V>
      <a:tcStyle>
        <a:tcBdr/>
      </a:tcStyle>
    </a:band2V>
    <a:lastCol>
      <a:tcTxStyle b="on">
        <a:font>
          <a:latin typeface="Times New Roman"/>
          <a:ea typeface="Times New Roman"/>
          <a:cs typeface="Times New Roman"/>
        </a:font>
        <a:schemeClr val="lt1"/>
      </a:tcTxStyle>
      <a:tcStyle>
        <a:tcBdr/>
        <a:fill>
          <a:solidFill>
            <a:schemeClr val="accent1"/>
          </a:solidFill>
        </a:fill>
      </a:tcStyle>
    </a:lastCol>
    <a:firstCol>
      <a:tcTxStyle b="on">
        <a:font>
          <a:latin typeface="Times New Roman"/>
          <a:ea typeface="Times New Roman"/>
          <a:cs typeface="Times New Roman"/>
        </a:font>
        <a:schemeClr val="lt1"/>
      </a:tcTxStyle>
      <a:tcStyle>
        <a:tcBdr/>
        <a:fill>
          <a:solidFill>
            <a:schemeClr val="accent1"/>
          </a:solidFill>
        </a:fill>
      </a:tcStyle>
    </a:firstCol>
    <a:lastRow>
      <a:tcTxStyle b="on">
        <a:font>
          <a:latin typeface="Times New Roman"/>
          <a:ea typeface="Times New Roman"/>
          <a:cs typeface="Times New Roman"/>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Times New Roman"/>
          <a:ea typeface="Times New Roman"/>
          <a:cs typeface="Times New Roman"/>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3.fntdata"/><Relationship Id="rId98" Type="http://schemas.openxmlformats.org/officeDocument/2006/relationships/font" Target="fonts/font2.fntdata"/><Relationship Id="rId97" Type="http://schemas.openxmlformats.org/officeDocument/2006/relationships/font" Target="fonts/font1.fntdata"/><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1" Type="http://schemas.openxmlformats.org/officeDocument/2006/relationships/font" Target="fonts/font5.fntdata"/><Relationship Id="rId100" Type="http://schemas.openxmlformats.org/officeDocument/2006/relationships/font" Target="fonts/font4.fntdata"/><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p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3" name="Google Shape;163;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4" name="Google Shape;234;p1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p1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p1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9" name="Google Shape;249;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8" name="Google Shape;258;p1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5" name="Google Shape;265;p1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p1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3" name="Google Shape;273;p1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p1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p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9" name="Google Shape;289;p1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 name="Shape 300"/>
        <p:cNvGrpSpPr/>
        <p:nvPr/>
      </p:nvGrpSpPr>
      <p:grpSpPr>
        <a:xfrm>
          <a:off x="0" y="0"/>
          <a:ext cx="0" cy="0"/>
          <a:chOff x="0" y="0"/>
          <a:chExt cx="0" cy="0"/>
        </a:xfrm>
      </p:grpSpPr>
      <p:sp>
        <p:nvSpPr>
          <p:cNvPr id="301" name="Google Shape;301;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2" name="Google Shape;302;p1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p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9" name="Google Shape;309;p1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4" name="Google Shape;174;p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p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7" name="Google Shape;317;p2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3" name="Shape 323"/>
        <p:cNvGrpSpPr/>
        <p:nvPr/>
      </p:nvGrpSpPr>
      <p:grpSpPr>
        <a:xfrm>
          <a:off x="0" y="0"/>
          <a:ext cx="0" cy="0"/>
          <a:chOff x="0" y="0"/>
          <a:chExt cx="0" cy="0"/>
        </a:xfrm>
      </p:grpSpPr>
      <p:sp>
        <p:nvSpPr>
          <p:cNvPr id="324" name="Google Shape;324;p2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2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6" name="Google Shape;326;p2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1" name="Shape 331"/>
        <p:cNvGrpSpPr/>
        <p:nvPr/>
      </p:nvGrpSpPr>
      <p:grpSpPr>
        <a:xfrm>
          <a:off x="0" y="0"/>
          <a:ext cx="0" cy="0"/>
          <a:chOff x="0" y="0"/>
          <a:chExt cx="0" cy="0"/>
        </a:xfrm>
      </p:grpSpPr>
      <p:sp>
        <p:nvSpPr>
          <p:cNvPr id="332" name="Google Shape;332;p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3" name="Google Shape;333;p2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p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1" name="Google Shape;341;p2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 name="Shape 348"/>
        <p:cNvGrpSpPr/>
        <p:nvPr/>
      </p:nvGrpSpPr>
      <p:grpSpPr>
        <a:xfrm>
          <a:off x="0" y="0"/>
          <a:ext cx="0" cy="0"/>
          <a:chOff x="0" y="0"/>
          <a:chExt cx="0" cy="0"/>
        </a:xfrm>
      </p:grpSpPr>
      <p:sp>
        <p:nvSpPr>
          <p:cNvPr id="349" name="Google Shape;349;p2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0" name="Google Shape;350;p2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p2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7" name="Google Shape;357;p2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p2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4" name="Google Shape;364;p2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p2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1" name="Google Shape;371;p2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Google Shape;377;p2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2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9" name="Google Shape;379;p2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5" name="Shape 385"/>
        <p:cNvGrpSpPr/>
        <p:nvPr/>
      </p:nvGrpSpPr>
      <p:grpSpPr>
        <a:xfrm>
          <a:off x="0" y="0"/>
          <a:ext cx="0" cy="0"/>
          <a:chOff x="0" y="0"/>
          <a:chExt cx="0" cy="0"/>
        </a:xfrm>
      </p:grpSpPr>
      <p:sp>
        <p:nvSpPr>
          <p:cNvPr id="386" name="Google Shape;386;p2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8" name="Google Shape;388;p2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0" name="Google Shape;180;p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4" name="Shape 394"/>
        <p:cNvGrpSpPr/>
        <p:nvPr/>
      </p:nvGrpSpPr>
      <p:grpSpPr>
        <a:xfrm>
          <a:off x="0" y="0"/>
          <a:ext cx="0" cy="0"/>
          <a:chOff x="0" y="0"/>
          <a:chExt cx="0" cy="0"/>
        </a:xfrm>
      </p:grpSpPr>
      <p:sp>
        <p:nvSpPr>
          <p:cNvPr id="395" name="Google Shape;395;p3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3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7" name="Google Shape;397;p3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p3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0" name="Google Shape;410;p3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9" name="Shape 419"/>
        <p:cNvGrpSpPr/>
        <p:nvPr/>
      </p:nvGrpSpPr>
      <p:grpSpPr>
        <a:xfrm>
          <a:off x="0" y="0"/>
          <a:ext cx="0" cy="0"/>
          <a:chOff x="0" y="0"/>
          <a:chExt cx="0" cy="0"/>
        </a:xfrm>
      </p:grpSpPr>
      <p:sp>
        <p:nvSpPr>
          <p:cNvPr id="420" name="Google Shape;420;p3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3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2" name="Google Shape;422;p3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7" name="Shape 427"/>
        <p:cNvGrpSpPr/>
        <p:nvPr/>
      </p:nvGrpSpPr>
      <p:grpSpPr>
        <a:xfrm>
          <a:off x="0" y="0"/>
          <a:ext cx="0" cy="0"/>
          <a:chOff x="0" y="0"/>
          <a:chExt cx="0" cy="0"/>
        </a:xfrm>
      </p:grpSpPr>
      <p:sp>
        <p:nvSpPr>
          <p:cNvPr id="428" name="Google Shape;428;p3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9" name="Google Shape;429;p3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Google Shape;435;p3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6" name="Google Shape;436;p3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1" name="Shape 441"/>
        <p:cNvGrpSpPr/>
        <p:nvPr/>
      </p:nvGrpSpPr>
      <p:grpSpPr>
        <a:xfrm>
          <a:off x="0" y="0"/>
          <a:ext cx="0" cy="0"/>
          <a:chOff x="0" y="0"/>
          <a:chExt cx="0" cy="0"/>
        </a:xfrm>
      </p:grpSpPr>
      <p:sp>
        <p:nvSpPr>
          <p:cNvPr id="442" name="Google Shape;442;p3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3" name="Google Shape;443;p3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8" name="Shape 448"/>
        <p:cNvGrpSpPr/>
        <p:nvPr/>
      </p:nvGrpSpPr>
      <p:grpSpPr>
        <a:xfrm>
          <a:off x="0" y="0"/>
          <a:ext cx="0" cy="0"/>
          <a:chOff x="0" y="0"/>
          <a:chExt cx="0" cy="0"/>
        </a:xfrm>
      </p:grpSpPr>
      <p:sp>
        <p:nvSpPr>
          <p:cNvPr id="449" name="Google Shape;449;p3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0" name="Google Shape;450;p3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p3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8" name="Google Shape;458;p3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4" name="Shape 464"/>
        <p:cNvGrpSpPr/>
        <p:nvPr/>
      </p:nvGrpSpPr>
      <p:grpSpPr>
        <a:xfrm>
          <a:off x="0" y="0"/>
          <a:ext cx="0" cy="0"/>
          <a:chOff x="0" y="0"/>
          <a:chExt cx="0" cy="0"/>
        </a:xfrm>
      </p:grpSpPr>
      <p:sp>
        <p:nvSpPr>
          <p:cNvPr id="465" name="Google Shape;465;p3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6" name="Google Shape;466;p3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2" name="Shape 472"/>
        <p:cNvGrpSpPr/>
        <p:nvPr/>
      </p:nvGrpSpPr>
      <p:grpSpPr>
        <a:xfrm>
          <a:off x="0" y="0"/>
          <a:ext cx="0" cy="0"/>
          <a:chOff x="0" y="0"/>
          <a:chExt cx="0" cy="0"/>
        </a:xfrm>
      </p:grpSpPr>
      <p:sp>
        <p:nvSpPr>
          <p:cNvPr id="473" name="Google Shape;473;p3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3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5" name="Google Shape;475;p3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 name="Shape 184"/>
        <p:cNvGrpSpPr/>
        <p:nvPr/>
      </p:nvGrpSpPr>
      <p:grpSpPr>
        <a:xfrm>
          <a:off x="0" y="0"/>
          <a:ext cx="0" cy="0"/>
          <a:chOff x="0" y="0"/>
          <a:chExt cx="0" cy="0"/>
        </a:xfrm>
      </p:grpSpPr>
      <p:sp>
        <p:nvSpPr>
          <p:cNvPr id="185" name="Google Shape;185;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6" name="Google Shape;186;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p4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4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4" name="Google Shape;484;p4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1" name="Shape 491"/>
        <p:cNvGrpSpPr/>
        <p:nvPr/>
      </p:nvGrpSpPr>
      <p:grpSpPr>
        <a:xfrm>
          <a:off x="0" y="0"/>
          <a:ext cx="0" cy="0"/>
          <a:chOff x="0" y="0"/>
          <a:chExt cx="0" cy="0"/>
        </a:xfrm>
      </p:grpSpPr>
      <p:sp>
        <p:nvSpPr>
          <p:cNvPr id="492" name="Google Shape;492;p4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3" name="Google Shape;493;p4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p4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2" name="Google Shape;502;p4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p4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4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r>
              <a:rPr lang="en-US" b="1"/>
              <a:t>Dividends </a:t>
            </a:r>
            <a:r>
              <a:rPr lang="en-US"/>
              <a:t>decrease retained earnings, because they are distributions to stockholders of assets (usually cash) generated by net income. A successful business may pay dividends to shareholders as a return on their investments. Remember: </a:t>
            </a:r>
            <a:r>
              <a:rPr lang="en-US" b="1"/>
              <a:t>dividends are not expenses.</a:t>
            </a:r>
            <a:endParaRPr lang="en-US" b="1"/>
          </a:p>
          <a:p>
            <a:pPr marL="0" lvl="0" indent="0" algn="l" rtl="0">
              <a:spcBef>
                <a:spcPts val="0"/>
              </a:spcBef>
              <a:spcAft>
                <a:spcPts val="0"/>
              </a:spcAft>
              <a:buNone/>
            </a:pPr>
            <a:r>
              <a:rPr lang="en-US" b="1"/>
              <a:t>Dividends never affect net income. Instead of being subtracted from revenues to compute net income, dividends are recorded as direct reductions of retained earnings.</a:t>
            </a:r>
            <a:endParaRPr lang="en-US" b="1"/>
          </a:p>
        </p:txBody>
      </p:sp>
      <p:sp>
        <p:nvSpPr>
          <p:cNvPr id="510" name="Google Shape;510;p4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6" name="Shape 516"/>
        <p:cNvGrpSpPr/>
        <p:nvPr/>
      </p:nvGrpSpPr>
      <p:grpSpPr>
        <a:xfrm>
          <a:off x="0" y="0"/>
          <a:ext cx="0" cy="0"/>
          <a:chOff x="0" y="0"/>
          <a:chExt cx="0" cy="0"/>
        </a:xfrm>
      </p:grpSpPr>
      <p:sp>
        <p:nvSpPr>
          <p:cNvPr id="517" name="Google Shape;517;p4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4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19" name="Google Shape;519;p4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5" name="Shape 525"/>
        <p:cNvGrpSpPr/>
        <p:nvPr/>
      </p:nvGrpSpPr>
      <p:grpSpPr>
        <a:xfrm>
          <a:off x="0" y="0"/>
          <a:ext cx="0" cy="0"/>
          <a:chOff x="0" y="0"/>
          <a:chExt cx="0" cy="0"/>
        </a:xfrm>
      </p:grpSpPr>
      <p:sp>
        <p:nvSpPr>
          <p:cNvPr id="526" name="Google Shape;526;p4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7" name="Google Shape;527;p4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3" name="Shape 533"/>
        <p:cNvGrpSpPr/>
        <p:nvPr/>
      </p:nvGrpSpPr>
      <p:grpSpPr>
        <a:xfrm>
          <a:off x="0" y="0"/>
          <a:ext cx="0" cy="0"/>
          <a:chOff x="0" y="0"/>
          <a:chExt cx="0" cy="0"/>
        </a:xfrm>
      </p:grpSpPr>
      <p:sp>
        <p:nvSpPr>
          <p:cNvPr id="534" name="Google Shape;534;p4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5" name="Google Shape;535;p4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1" name="Shape 541"/>
        <p:cNvGrpSpPr/>
        <p:nvPr/>
      </p:nvGrpSpPr>
      <p:grpSpPr>
        <a:xfrm>
          <a:off x="0" y="0"/>
          <a:ext cx="0" cy="0"/>
          <a:chOff x="0" y="0"/>
          <a:chExt cx="0" cy="0"/>
        </a:xfrm>
      </p:grpSpPr>
      <p:sp>
        <p:nvSpPr>
          <p:cNvPr id="542" name="Google Shape;542;p4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3" name="Google Shape;543;p4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9" name="Shape 549"/>
        <p:cNvGrpSpPr/>
        <p:nvPr/>
      </p:nvGrpSpPr>
      <p:grpSpPr>
        <a:xfrm>
          <a:off x="0" y="0"/>
          <a:ext cx="0" cy="0"/>
          <a:chOff x="0" y="0"/>
          <a:chExt cx="0" cy="0"/>
        </a:xfrm>
      </p:grpSpPr>
      <p:sp>
        <p:nvSpPr>
          <p:cNvPr id="550" name="Google Shape;550;p4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4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2" name="Google Shape;552;p4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8" name="Shape 558"/>
        <p:cNvGrpSpPr/>
        <p:nvPr/>
      </p:nvGrpSpPr>
      <p:grpSpPr>
        <a:xfrm>
          <a:off x="0" y="0"/>
          <a:ext cx="0" cy="0"/>
          <a:chOff x="0" y="0"/>
          <a:chExt cx="0" cy="0"/>
        </a:xfrm>
      </p:grpSpPr>
      <p:sp>
        <p:nvSpPr>
          <p:cNvPr id="559" name="Google Shape;559;p4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0" name="Google Shape;560;p4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p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4" name="Google Shape;194;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6" name="Shape 566"/>
        <p:cNvGrpSpPr/>
        <p:nvPr/>
      </p:nvGrpSpPr>
      <p:grpSpPr>
        <a:xfrm>
          <a:off x="0" y="0"/>
          <a:ext cx="0" cy="0"/>
          <a:chOff x="0" y="0"/>
          <a:chExt cx="0" cy="0"/>
        </a:xfrm>
      </p:grpSpPr>
      <p:sp>
        <p:nvSpPr>
          <p:cNvPr id="567" name="Google Shape;567;p5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8" name="Google Shape;568;p5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4" name="Shape 574"/>
        <p:cNvGrpSpPr/>
        <p:nvPr/>
      </p:nvGrpSpPr>
      <p:grpSpPr>
        <a:xfrm>
          <a:off x="0" y="0"/>
          <a:ext cx="0" cy="0"/>
          <a:chOff x="0" y="0"/>
          <a:chExt cx="0" cy="0"/>
        </a:xfrm>
      </p:grpSpPr>
      <p:sp>
        <p:nvSpPr>
          <p:cNvPr id="575" name="Google Shape;575;p5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6" name="Google Shape;576;p5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2" name="Shape 582"/>
        <p:cNvGrpSpPr/>
        <p:nvPr/>
      </p:nvGrpSpPr>
      <p:grpSpPr>
        <a:xfrm>
          <a:off x="0" y="0"/>
          <a:ext cx="0" cy="0"/>
          <a:chOff x="0" y="0"/>
          <a:chExt cx="0" cy="0"/>
        </a:xfrm>
      </p:grpSpPr>
      <p:sp>
        <p:nvSpPr>
          <p:cNvPr id="583" name="Google Shape;583;p5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5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5" name="Google Shape;585;p5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1" name="Shape 591"/>
        <p:cNvGrpSpPr/>
        <p:nvPr/>
      </p:nvGrpSpPr>
      <p:grpSpPr>
        <a:xfrm>
          <a:off x="0" y="0"/>
          <a:ext cx="0" cy="0"/>
          <a:chOff x="0" y="0"/>
          <a:chExt cx="0" cy="0"/>
        </a:xfrm>
      </p:grpSpPr>
      <p:sp>
        <p:nvSpPr>
          <p:cNvPr id="592" name="Google Shape;592;p5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3" name="Google Shape;593;p5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 name="Shape 599"/>
        <p:cNvGrpSpPr/>
        <p:nvPr/>
      </p:nvGrpSpPr>
      <p:grpSpPr>
        <a:xfrm>
          <a:off x="0" y="0"/>
          <a:ext cx="0" cy="0"/>
          <a:chOff x="0" y="0"/>
          <a:chExt cx="0" cy="0"/>
        </a:xfrm>
      </p:grpSpPr>
      <p:sp>
        <p:nvSpPr>
          <p:cNvPr id="600" name="Google Shape;600;p5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1" name="Google Shape;601;p5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6" name="Shape 606"/>
        <p:cNvGrpSpPr/>
        <p:nvPr/>
      </p:nvGrpSpPr>
      <p:grpSpPr>
        <a:xfrm>
          <a:off x="0" y="0"/>
          <a:ext cx="0" cy="0"/>
          <a:chOff x="0" y="0"/>
          <a:chExt cx="0" cy="0"/>
        </a:xfrm>
      </p:grpSpPr>
      <p:sp>
        <p:nvSpPr>
          <p:cNvPr id="607" name="Google Shape;607;p5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8" name="Google Shape;608;p5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3" name="Shape 613"/>
        <p:cNvGrpSpPr/>
        <p:nvPr/>
      </p:nvGrpSpPr>
      <p:grpSpPr>
        <a:xfrm>
          <a:off x="0" y="0"/>
          <a:ext cx="0" cy="0"/>
          <a:chOff x="0" y="0"/>
          <a:chExt cx="0" cy="0"/>
        </a:xfrm>
      </p:grpSpPr>
      <p:sp>
        <p:nvSpPr>
          <p:cNvPr id="614" name="Google Shape;614;p5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5" name="Google Shape;615;p5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1" name="Shape 621"/>
        <p:cNvGrpSpPr/>
        <p:nvPr/>
      </p:nvGrpSpPr>
      <p:grpSpPr>
        <a:xfrm>
          <a:off x="0" y="0"/>
          <a:ext cx="0" cy="0"/>
          <a:chOff x="0" y="0"/>
          <a:chExt cx="0" cy="0"/>
        </a:xfrm>
      </p:grpSpPr>
      <p:sp>
        <p:nvSpPr>
          <p:cNvPr id="622" name="Google Shape;622;p5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3" name="Google Shape;623;p5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9" name="Shape 629"/>
        <p:cNvGrpSpPr/>
        <p:nvPr/>
      </p:nvGrpSpPr>
      <p:grpSpPr>
        <a:xfrm>
          <a:off x="0" y="0"/>
          <a:ext cx="0" cy="0"/>
          <a:chOff x="0" y="0"/>
          <a:chExt cx="0" cy="0"/>
        </a:xfrm>
      </p:grpSpPr>
      <p:sp>
        <p:nvSpPr>
          <p:cNvPr id="630" name="Google Shape;630;p5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5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2" name="Google Shape;632;p5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8" name="Shape 638"/>
        <p:cNvGrpSpPr/>
        <p:nvPr/>
      </p:nvGrpSpPr>
      <p:grpSpPr>
        <a:xfrm>
          <a:off x="0" y="0"/>
          <a:ext cx="0" cy="0"/>
          <a:chOff x="0" y="0"/>
          <a:chExt cx="0" cy="0"/>
        </a:xfrm>
      </p:grpSpPr>
      <p:sp>
        <p:nvSpPr>
          <p:cNvPr id="639" name="Google Shape;639;p5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0" name="Google Shape;640;p5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p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6" name="Shape 646"/>
        <p:cNvGrpSpPr/>
        <p:nvPr/>
      </p:nvGrpSpPr>
      <p:grpSpPr>
        <a:xfrm>
          <a:off x="0" y="0"/>
          <a:ext cx="0" cy="0"/>
          <a:chOff x="0" y="0"/>
          <a:chExt cx="0" cy="0"/>
        </a:xfrm>
      </p:grpSpPr>
      <p:sp>
        <p:nvSpPr>
          <p:cNvPr id="647" name="Google Shape;647;p6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8" name="Google Shape;648;p6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4" name="Shape 654"/>
        <p:cNvGrpSpPr/>
        <p:nvPr/>
      </p:nvGrpSpPr>
      <p:grpSpPr>
        <a:xfrm>
          <a:off x="0" y="0"/>
          <a:ext cx="0" cy="0"/>
          <a:chOff x="0" y="0"/>
          <a:chExt cx="0" cy="0"/>
        </a:xfrm>
      </p:grpSpPr>
      <p:sp>
        <p:nvSpPr>
          <p:cNvPr id="655" name="Google Shape;655;p6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56" name="Google Shape;656;p6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1" name="Shape 661"/>
        <p:cNvGrpSpPr/>
        <p:nvPr/>
      </p:nvGrpSpPr>
      <p:grpSpPr>
        <a:xfrm>
          <a:off x="0" y="0"/>
          <a:ext cx="0" cy="0"/>
          <a:chOff x="0" y="0"/>
          <a:chExt cx="0" cy="0"/>
        </a:xfrm>
      </p:grpSpPr>
      <p:sp>
        <p:nvSpPr>
          <p:cNvPr id="662" name="Google Shape;662;p6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63" name="Google Shape;663;p6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Google Shape;669;p6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70" name="Google Shape;670;p6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5" name="Shape 675"/>
        <p:cNvGrpSpPr/>
        <p:nvPr/>
      </p:nvGrpSpPr>
      <p:grpSpPr>
        <a:xfrm>
          <a:off x="0" y="0"/>
          <a:ext cx="0" cy="0"/>
          <a:chOff x="0" y="0"/>
          <a:chExt cx="0" cy="0"/>
        </a:xfrm>
      </p:grpSpPr>
      <p:sp>
        <p:nvSpPr>
          <p:cNvPr id="676" name="Google Shape;676;p6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77" name="Google Shape;677;p6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3" name="Shape 683"/>
        <p:cNvGrpSpPr/>
        <p:nvPr/>
      </p:nvGrpSpPr>
      <p:grpSpPr>
        <a:xfrm>
          <a:off x="0" y="0"/>
          <a:ext cx="0" cy="0"/>
          <a:chOff x="0" y="0"/>
          <a:chExt cx="0" cy="0"/>
        </a:xfrm>
      </p:grpSpPr>
      <p:sp>
        <p:nvSpPr>
          <p:cNvPr id="684" name="Google Shape;684;p6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85" name="Google Shape;685;p6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1" name="Shape 691"/>
        <p:cNvGrpSpPr/>
        <p:nvPr/>
      </p:nvGrpSpPr>
      <p:grpSpPr>
        <a:xfrm>
          <a:off x="0" y="0"/>
          <a:ext cx="0" cy="0"/>
          <a:chOff x="0" y="0"/>
          <a:chExt cx="0" cy="0"/>
        </a:xfrm>
      </p:grpSpPr>
      <p:sp>
        <p:nvSpPr>
          <p:cNvPr id="692" name="Google Shape;692;p6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3" name="Google Shape;693;p6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p6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01" name="Google Shape;701;p6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6" name="Shape 706"/>
        <p:cNvGrpSpPr/>
        <p:nvPr/>
      </p:nvGrpSpPr>
      <p:grpSpPr>
        <a:xfrm>
          <a:off x="0" y="0"/>
          <a:ext cx="0" cy="0"/>
          <a:chOff x="0" y="0"/>
          <a:chExt cx="0" cy="0"/>
        </a:xfrm>
      </p:grpSpPr>
      <p:sp>
        <p:nvSpPr>
          <p:cNvPr id="707" name="Google Shape;707;p6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6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09" name="Google Shape;709;p6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4" name="Shape 714"/>
        <p:cNvGrpSpPr/>
        <p:nvPr/>
      </p:nvGrpSpPr>
      <p:grpSpPr>
        <a:xfrm>
          <a:off x="0" y="0"/>
          <a:ext cx="0" cy="0"/>
          <a:chOff x="0" y="0"/>
          <a:chExt cx="0" cy="0"/>
        </a:xfrm>
      </p:grpSpPr>
      <p:sp>
        <p:nvSpPr>
          <p:cNvPr id="715" name="Google Shape;715;p6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16" name="Google Shape;716;p6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0" name="Google Shape;210;p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1" name="Shape 721"/>
        <p:cNvGrpSpPr/>
        <p:nvPr/>
      </p:nvGrpSpPr>
      <p:grpSpPr>
        <a:xfrm>
          <a:off x="0" y="0"/>
          <a:ext cx="0" cy="0"/>
          <a:chOff x="0" y="0"/>
          <a:chExt cx="0" cy="0"/>
        </a:xfrm>
      </p:grpSpPr>
      <p:sp>
        <p:nvSpPr>
          <p:cNvPr id="722" name="Google Shape;722;p7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3" name="Google Shape;723;p7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8" name="Shape 728"/>
        <p:cNvGrpSpPr/>
        <p:nvPr/>
      </p:nvGrpSpPr>
      <p:grpSpPr>
        <a:xfrm>
          <a:off x="0" y="0"/>
          <a:ext cx="0" cy="0"/>
          <a:chOff x="0" y="0"/>
          <a:chExt cx="0" cy="0"/>
        </a:xfrm>
      </p:grpSpPr>
      <p:sp>
        <p:nvSpPr>
          <p:cNvPr id="729" name="Google Shape;729;p7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30" name="Google Shape;730;p7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5" name="Shape 735"/>
        <p:cNvGrpSpPr/>
        <p:nvPr/>
      </p:nvGrpSpPr>
      <p:grpSpPr>
        <a:xfrm>
          <a:off x="0" y="0"/>
          <a:ext cx="0" cy="0"/>
          <a:chOff x="0" y="0"/>
          <a:chExt cx="0" cy="0"/>
        </a:xfrm>
      </p:grpSpPr>
      <p:sp>
        <p:nvSpPr>
          <p:cNvPr id="736" name="Google Shape;736;p7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37" name="Google Shape;737;p7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2" name="Shape 742"/>
        <p:cNvGrpSpPr/>
        <p:nvPr/>
      </p:nvGrpSpPr>
      <p:grpSpPr>
        <a:xfrm>
          <a:off x="0" y="0"/>
          <a:ext cx="0" cy="0"/>
          <a:chOff x="0" y="0"/>
          <a:chExt cx="0" cy="0"/>
        </a:xfrm>
      </p:grpSpPr>
      <p:sp>
        <p:nvSpPr>
          <p:cNvPr id="743" name="Google Shape;743;p7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44" name="Google Shape;744;p7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p7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52" name="Google Shape;752;p7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8" name="Shape 758"/>
        <p:cNvGrpSpPr/>
        <p:nvPr/>
      </p:nvGrpSpPr>
      <p:grpSpPr>
        <a:xfrm>
          <a:off x="0" y="0"/>
          <a:ext cx="0" cy="0"/>
          <a:chOff x="0" y="0"/>
          <a:chExt cx="0" cy="0"/>
        </a:xfrm>
      </p:grpSpPr>
      <p:sp>
        <p:nvSpPr>
          <p:cNvPr id="759" name="Google Shape;759;p7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7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61" name="Google Shape;761;p7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9" name="Shape 769"/>
        <p:cNvGrpSpPr/>
        <p:nvPr/>
      </p:nvGrpSpPr>
      <p:grpSpPr>
        <a:xfrm>
          <a:off x="0" y="0"/>
          <a:ext cx="0" cy="0"/>
          <a:chOff x="0" y="0"/>
          <a:chExt cx="0" cy="0"/>
        </a:xfrm>
      </p:grpSpPr>
      <p:sp>
        <p:nvSpPr>
          <p:cNvPr id="770" name="Google Shape;770;p7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1" name="Google Shape;771;p7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7" name="Shape 777"/>
        <p:cNvGrpSpPr/>
        <p:nvPr/>
      </p:nvGrpSpPr>
      <p:grpSpPr>
        <a:xfrm>
          <a:off x="0" y="0"/>
          <a:ext cx="0" cy="0"/>
          <a:chOff x="0" y="0"/>
          <a:chExt cx="0" cy="0"/>
        </a:xfrm>
      </p:grpSpPr>
      <p:sp>
        <p:nvSpPr>
          <p:cNvPr id="778" name="Google Shape;778;p7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p7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80" name="Google Shape;780;p7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7" name="Shape 787"/>
        <p:cNvGrpSpPr/>
        <p:nvPr/>
      </p:nvGrpSpPr>
      <p:grpSpPr>
        <a:xfrm>
          <a:off x="0" y="0"/>
          <a:ext cx="0" cy="0"/>
          <a:chOff x="0" y="0"/>
          <a:chExt cx="0" cy="0"/>
        </a:xfrm>
      </p:grpSpPr>
      <p:sp>
        <p:nvSpPr>
          <p:cNvPr id="788" name="Google Shape;788;p7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89" name="Google Shape;789;p7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p7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p7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00" name="Google Shape;800;p7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p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8" name="Shape 808"/>
        <p:cNvGrpSpPr/>
        <p:nvPr/>
      </p:nvGrpSpPr>
      <p:grpSpPr>
        <a:xfrm>
          <a:off x="0" y="0"/>
          <a:ext cx="0" cy="0"/>
          <a:chOff x="0" y="0"/>
          <a:chExt cx="0" cy="0"/>
        </a:xfrm>
      </p:grpSpPr>
      <p:sp>
        <p:nvSpPr>
          <p:cNvPr id="809" name="Google Shape;809;p8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10" name="Google Shape;810;p8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5" name="Shape 815"/>
        <p:cNvGrpSpPr/>
        <p:nvPr/>
      </p:nvGrpSpPr>
      <p:grpSpPr>
        <a:xfrm>
          <a:off x="0" y="0"/>
          <a:ext cx="0" cy="0"/>
          <a:chOff x="0" y="0"/>
          <a:chExt cx="0" cy="0"/>
        </a:xfrm>
      </p:grpSpPr>
      <p:sp>
        <p:nvSpPr>
          <p:cNvPr id="816" name="Google Shape;816;p8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17" name="Google Shape;817;p8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2" name="Shape 822"/>
        <p:cNvGrpSpPr/>
        <p:nvPr/>
      </p:nvGrpSpPr>
      <p:grpSpPr>
        <a:xfrm>
          <a:off x="0" y="0"/>
          <a:ext cx="0" cy="0"/>
          <a:chOff x="0" y="0"/>
          <a:chExt cx="0" cy="0"/>
        </a:xfrm>
      </p:grpSpPr>
      <p:sp>
        <p:nvSpPr>
          <p:cNvPr id="823" name="Google Shape;823;p8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24" name="Google Shape;824;p8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9" name="Shape 829"/>
        <p:cNvGrpSpPr/>
        <p:nvPr/>
      </p:nvGrpSpPr>
      <p:grpSpPr>
        <a:xfrm>
          <a:off x="0" y="0"/>
          <a:ext cx="0" cy="0"/>
          <a:chOff x="0" y="0"/>
          <a:chExt cx="0" cy="0"/>
        </a:xfrm>
      </p:grpSpPr>
      <p:sp>
        <p:nvSpPr>
          <p:cNvPr id="830" name="Google Shape;830;p8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31" name="Google Shape;831;p8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6" name="Shape 836"/>
        <p:cNvGrpSpPr/>
        <p:nvPr/>
      </p:nvGrpSpPr>
      <p:grpSpPr>
        <a:xfrm>
          <a:off x="0" y="0"/>
          <a:ext cx="0" cy="0"/>
          <a:chOff x="0" y="0"/>
          <a:chExt cx="0" cy="0"/>
        </a:xfrm>
      </p:grpSpPr>
      <p:sp>
        <p:nvSpPr>
          <p:cNvPr id="837" name="Google Shape;837;p8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p8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39" name="Google Shape;839;p8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4" name="Shape 844"/>
        <p:cNvGrpSpPr/>
        <p:nvPr/>
      </p:nvGrpSpPr>
      <p:grpSpPr>
        <a:xfrm>
          <a:off x="0" y="0"/>
          <a:ext cx="0" cy="0"/>
          <a:chOff x="0" y="0"/>
          <a:chExt cx="0" cy="0"/>
        </a:xfrm>
      </p:grpSpPr>
      <p:sp>
        <p:nvSpPr>
          <p:cNvPr id="845" name="Google Shape;845;p8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46" name="Google Shape;846;p8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1" name="Shape 851"/>
        <p:cNvGrpSpPr/>
        <p:nvPr/>
      </p:nvGrpSpPr>
      <p:grpSpPr>
        <a:xfrm>
          <a:off x="0" y="0"/>
          <a:ext cx="0" cy="0"/>
          <a:chOff x="0" y="0"/>
          <a:chExt cx="0" cy="0"/>
        </a:xfrm>
      </p:grpSpPr>
      <p:sp>
        <p:nvSpPr>
          <p:cNvPr id="852" name="Google Shape;852;p8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8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54" name="Google Shape;854;p8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9" name="Shape 859"/>
        <p:cNvGrpSpPr/>
        <p:nvPr/>
      </p:nvGrpSpPr>
      <p:grpSpPr>
        <a:xfrm>
          <a:off x="0" y="0"/>
          <a:ext cx="0" cy="0"/>
          <a:chOff x="0" y="0"/>
          <a:chExt cx="0" cy="0"/>
        </a:xfrm>
      </p:grpSpPr>
      <p:sp>
        <p:nvSpPr>
          <p:cNvPr id="860" name="Google Shape;860;p8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1" name="Google Shape;861;p8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6" name="Shape 866"/>
        <p:cNvGrpSpPr/>
        <p:nvPr/>
      </p:nvGrpSpPr>
      <p:grpSpPr>
        <a:xfrm>
          <a:off x="0" y="0"/>
          <a:ext cx="0" cy="0"/>
          <a:chOff x="0" y="0"/>
          <a:chExt cx="0" cy="0"/>
        </a:xfrm>
      </p:grpSpPr>
      <p:sp>
        <p:nvSpPr>
          <p:cNvPr id="867" name="Google Shape;867;p8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p8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9" name="Google Shape;869;p8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4" name="Shape 874"/>
        <p:cNvGrpSpPr/>
        <p:nvPr/>
      </p:nvGrpSpPr>
      <p:grpSpPr>
        <a:xfrm>
          <a:off x="0" y="0"/>
          <a:ext cx="0" cy="0"/>
          <a:chOff x="0" y="0"/>
          <a:chExt cx="0" cy="0"/>
        </a:xfrm>
      </p:grpSpPr>
      <p:sp>
        <p:nvSpPr>
          <p:cNvPr id="875" name="Google Shape;875;p8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8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7" name="Google Shape;877;p8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7" name="Google Shape;227;p9: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Opener: Version A">
  <p:cSld name="1_Opener: Version A">
    <p:spTree>
      <p:nvGrpSpPr>
        <p:cNvPr id="11" name="Shape 11"/>
        <p:cNvGrpSpPr/>
        <p:nvPr/>
      </p:nvGrpSpPr>
      <p:grpSpPr>
        <a:xfrm>
          <a:off x="0" y="0"/>
          <a:ext cx="0" cy="0"/>
          <a:chOff x="0" y="0"/>
          <a:chExt cx="0" cy="0"/>
        </a:xfrm>
      </p:grpSpPr>
      <p:sp>
        <p:nvSpPr>
          <p:cNvPr id="12" name="Google Shape;12;p91"/>
          <p:cNvSpPr txBox="1"/>
          <p:nvPr>
            <p:ph type="title"/>
          </p:nvPr>
        </p:nvSpPr>
        <p:spPr>
          <a:xfrm>
            <a:off x="152400" y="365125"/>
            <a:ext cx="8839200" cy="138747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200"/>
              <a:buFont typeface="Times New Roman" panose="02020603050405020304"/>
              <a:buNone/>
              <a:defRPr sz="6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91"/>
          <p:cNvSpPr txBox="1"/>
          <p:nvPr>
            <p:ph type="body" idx="1"/>
          </p:nvPr>
        </p:nvSpPr>
        <p:spPr>
          <a:xfrm>
            <a:off x="152400" y="1755648"/>
            <a:ext cx="8839200" cy="60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2900"/>
              <a:buFont typeface="Arial" panose="020B0604020202020204"/>
              <a:buNone/>
              <a:defRPr sz="29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4" name="Google Shape;14;p91"/>
          <p:cNvSpPr txBox="1"/>
          <p:nvPr>
            <p:ph type="body" idx="2"/>
          </p:nvPr>
        </p:nvSpPr>
        <p:spPr>
          <a:xfrm>
            <a:off x="152400" y="2363724"/>
            <a:ext cx="8839200" cy="685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2"/>
              </a:buClr>
              <a:buSzPts val="2800"/>
              <a:buFont typeface="Arial" panose="020B0604020202020204"/>
              <a:buNone/>
              <a:defRPr sz="28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5" name="Google Shape;15;p91"/>
          <p:cNvSpPr txBox="1"/>
          <p:nvPr>
            <p:ph type="body" idx="3"/>
          </p:nvPr>
        </p:nvSpPr>
        <p:spPr>
          <a:xfrm>
            <a:off x="152400" y="3733800"/>
            <a:ext cx="8839200" cy="533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07787"/>
              </a:buClr>
              <a:buSzPts val="4000"/>
              <a:buFont typeface="Arial" panose="020B0604020202020204"/>
              <a:buNone/>
              <a:defRPr sz="4000" b="1" i="0" u="none" strike="noStrike" cap="none">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6" name="Google Shape;16;p91"/>
          <p:cNvSpPr txBox="1"/>
          <p:nvPr>
            <p:ph type="body" idx="4"/>
          </p:nvPr>
        </p:nvSpPr>
        <p:spPr>
          <a:xfrm>
            <a:off x="152400" y="4267200"/>
            <a:ext cx="8839200" cy="24384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3800"/>
              <a:buFont typeface="Arial" panose="020B0604020202020204"/>
              <a:buNone/>
              <a:defRPr sz="3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7" name="Google Shape;17;p91"/>
          <p:cNvSpPr txBox="1"/>
          <p:nvPr>
            <p:ph type="body" idx="5"/>
          </p:nvPr>
        </p:nvSpPr>
        <p:spPr>
          <a:xfrm>
            <a:off x="1568918" y="6248400"/>
            <a:ext cx="6584482" cy="457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8" name="Google Shape;18;p91"/>
          <p:cNvSpPr txBox="1"/>
          <p:nvPr>
            <p:ph type="body" idx="6"/>
          </p:nvPr>
        </p:nvSpPr>
        <p:spPr>
          <a:xfrm>
            <a:off x="152400" y="6092825"/>
            <a:ext cx="8839200" cy="273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hapter Outline: Version A">
  <p:cSld name="Chapter Outline: Version A">
    <p:spTree>
      <p:nvGrpSpPr>
        <p:cNvPr id="99" name="Shape 99"/>
        <p:cNvGrpSpPr/>
        <p:nvPr/>
      </p:nvGrpSpPr>
      <p:grpSpPr>
        <a:xfrm>
          <a:off x="0" y="0"/>
          <a:ext cx="0" cy="0"/>
          <a:chOff x="0" y="0"/>
          <a:chExt cx="0" cy="0"/>
        </a:xfrm>
      </p:grpSpPr>
      <p:sp>
        <p:nvSpPr>
          <p:cNvPr id="100" name="Google Shape;100;p101"/>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01"/>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02" name="Google Shape;102;p101"/>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03" name="Google Shape;103;p101"/>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Outline: Version B">
  <p:cSld name="Chapter Outline: Version B">
    <p:spTree>
      <p:nvGrpSpPr>
        <p:cNvPr id="104" name="Shape 104"/>
        <p:cNvGrpSpPr/>
        <p:nvPr/>
      </p:nvGrpSpPr>
      <p:grpSpPr>
        <a:xfrm>
          <a:off x="0" y="0"/>
          <a:ext cx="0" cy="0"/>
          <a:chOff x="0" y="0"/>
          <a:chExt cx="0" cy="0"/>
        </a:xfrm>
      </p:grpSpPr>
      <p:sp>
        <p:nvSpPr>
          <p:cNvPr id="105" name="Google Shape;105;p102"/>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02"/>
          <p:cNvSpPr txBox="1"/>
          <p:nvPr>
            <p:ph type="body" idx="1"/>
          </p:nvPr>
        </p:nvSpPr>
        <p:spPr>
          <a:xfrm>
            <a:off x="304800" y="1752600"/>
            <a:ext cx="8534400" cy="460375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07" name="Google Shape;107;p102"/>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08" name="Google Shape;108;p102"/>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pter Outline: Version C1 (single#)">
  <p:cSld name="Chapter Outline: Version C1 (single#)">
    <p:spTree>
      <p:nvGrpSpPr>
        <p:cNvPr id="109" name="Shape 109"/>
        <p:cNvGrpSpPr/>
        <p:nvPr/>
      </p:nvGrpSpPr>
      <p:grpSpPr>
        <a:xfrm>
          <a:off x="0" y="0"/>
          <a:ext cx="0" cy="0"/>
          <a:chOff x="0" y="0"/>
          <a:chExt cx="0" cy="0"/>
        </a:xfrm>
      </p:grpSpPr>
      <p:sp>
        <p:nvSpPr>
          <p:cNvPr id="110" name="Google Shape;110;p103"/>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03"/>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AutoNum type="arabicPeriod"/>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12" name="Google Shape;112;p103"/>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13" name="Google Shape;113;p103"/>
          <p:cNvSpPr txBox="1"/>
          <p:nvPr>
            <p:ph type="ftr" idx="11"/>
          </p:nvPr>
        </p:nvSpPr>
        <p:spPr>
          <a:xfrm>
            <a:off x="1632857" y="6356350"/>
            <a:ext cx="4482193" cy="5016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pter Outline: Version C2 (double#)">
  <p:cSld name="Chapter Outline: Version C2 (double#)">
    <p:spTree>
      <p:nvGrpSpPr>
        <p:cNvPr id="114" name="Shape 114"/>
        <p:cNvGrpSpPr/>
        <p:nvPr/>
      </p:nvGrpSpPr>
      <p:grpSpPr>
        <a:xfrm>
          <a:off x="0" y="0"/>
          <a:ext cx="0" cy="0"/>
          <a:chOff x="0" y="0"/>
          <a:chExt cx="0" cy="0"/>
        </a:xfrm>
      </p:grpSpPr>
      <p:sp>
        <p:nvSpPr>
          <p:cNvPr id="115" name="Google Shape;115;p104"/>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04"/>
          <p:cNvSpPr txBox="1"/>
          <p:nvPr>
            <p:ph type="body" idx="1"/>
          </p:nvPr>
        </p:nvSpPr>
        <p:spPr>
          <a:xfrm>
            <a:off x="304800" y="1752600"/>
            <a:ext cx="8534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17" name="Google Shape;117;p104"/>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18" name="Google Shape;118;p104"/>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pter Outline: Version D">
  <p:cSld name="Chapter Outline: Version D">
    <p:spTree>
      <p:nvGrpSpPr>
        <p:cNvPr id="119" name="Shape 119"/>
        <p:cNvGrpSpPr/>
        <p:nvPr/>
      </p:nvGrpSpPr>
      <p:grpSpPr>
        <a:xfrm>
          <a:off x="0" y="0"/>
          <a:ext cx="0" cy="0"/>
          <a:chOff x="0" y="0"/>
          <a:chExt cx="0" cy="0"/>
        </a:xfrm>
      </p:grpSpPr>
      <p:sp>
        <p:nvSpPr>
          <p:cNvPr id="120" name="Google Shape;120;p105"/>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05"/>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50520" algn="l" rtl="0">
              <a:lnSpc>
                <a:spcPct val="90000"/>
              </a:lnSpc>
              <a:spcBef>
                <a:spcPts val="500"/>
              </a:spcBef>
              <a:spcAft>
                <a:spcPts val="0"/>
              </a:spcAft>
              <a:buClr>
                <a:schemeClr val="accent2"/>
              </a:buClr>
              <a:buSzPts val="1920"/>
              <a:buFont typeface="Courier New" panose="02070309020205020404"/>
              <a:buChar char="o"/>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22" name="Google Shape;122;p105"/>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23" name="Google Shape;123;p105"/>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hapter Outline: Version E1 (single#)">
  <p:cSld name="Chapter Outline: Version E1 (single#)">
    <p:spTree>
      <p:nvGrpSpPr>
        <p:cNvPr id="124" name="Shape 124"/>
        <p:cNvGrpSpPr/>
        <p:nvPr/>
      </p:nvGrpSpPr>
      <p:grpSpPr>
        <a:xfrm>
          <a:off x="0" y="0"/>
          <a:ext cx="0" cy="0"/>
          <a:chOff x="0" y="0"/>
          <a:chExt cx="0" cy="0"/>
        </a:xfrm>
      </p:grpSpPr>
      <p:sp>
        <p:nvSpPr>
          <p:cNvPr id="125" name="Google Shape;125;p106"/>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06"/>
          <p:cNvSpPr txBox="1"/>
          <p:nvPr>
            <p:ph type="body" idx="1"/>
          </p:nvPr>
        </p:nvSpPr>
        <p:spPr>
          <a:xfrm>
            <a:off x="304800" y="1752600"/>
            <a:ext cx="8534400" cy="4419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accent2"/>
              </a:buClr>
              <a:buSzPts val="2800"/>
              <a:buFont typeface="Arial" panose="020B0604020202020204"/>
              <a:buAutoNum type="arabicPeriod"/>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27" name="Google Shape;127;p106"/>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28" name="Google Shape;128;p106"/>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Outline: Version E2 (double#)">
  <p:cSld name="Chapter Outline: Version E2 (double#)">
    <p:spTree>
      <p:nvGrpSpPr>
        <p:cNvPr id="129" name="Shape 129"/>
        <p:cNvGrpSpPr/>
        <p:nvPr/>
      </p:nvGrpSpPr>
      <p:grpSpPr>
        <a:xfrm>
          <a:off x="0" y="0"/>
          <a:ext cx="0" cy="0"/>
          <a:chOff x="0" y="0"/>
          <a:chExt cx="0" cy="0"/>
        </a:xfrm>
      </p:grpSpPr>
      <p:sp>
        <p:nvSpPr>
          <p:cNvPr id="130" name="Google Shape;130;p107"/>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07"/>
          <p:cNvSpPr txBox="1"/>
          <p:nvPr>
            <p:ph type="body" idx="1"/>
          </p:nvPr>
        </p:nvSpPr>
        <p:spPr>
          <a:xfrm>
            <a:off x="304800" y="1752600"/>
            <a:ext cx="8534400" cy="4343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2" name="Google Shape;132;p107"/>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33" name="Google Shape;133;p107"/>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pter Outline: Version E1">
  <p:cSld name="Chapter Outline: Version E1">
    <p:spTree>
      <p:nvGrpSpPr>
        <p:cNvPr id="134" name="Shape 134"/>
        <p:cNvGrpSpPr/>
        <p:nvPr/>
      </p:nvGrpSpPr>
      <p:grpSpPr>
        <a:xfrm>
          <a:off x="0" y="0"/>
          <a:ext cx="0" cy="0"/>
          <a:chOff x="0" y="0"/>
          <a:chExt cx="0" cy="0"/>
        </a:xfrm>
      </p:grpSpPr>
      <p:sp>
        <p:nvSpPr>
          <p:cNvPr id="135" name="Google Shape;135;p108"/>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08"/>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81000" algn="l" rtl="0">
              <a:lnSpc>
                <a:spcPct val="90000"/>
              </a:lnSpc>
              <a:spcBef>
                <a:spcPts val="500"/>
              </a:spcBef>
              <a:spcAft>
                <a:spcPts val="0"/>
              </a:spcAft>
              <a:buClr>
                <a:schemeClr val="accent2"/>
              </a:buClr>
              <a:buSzPts val="2400"/>
              <a:buFont typeface="Arial" panose="020B0604020202020204"/>
              <a:buChar char="•"/>
              <a:defRPr sz="24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7" name="Google Shape;137;p108"/>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38" name="Google Shape;138;p108"/>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hapter Outline: Version F1">
  <p:cSld name="Chapter Outline: Version F1">
    <p:spTree>
      <p:nvGrpSpPr>
        <p:cNvPr id="139" name="Shape 139"/>
        <p:cNvGrpSpPr/>
        <p:nvPr/>
      </p:nvGrpSpPr>
      <p:grpSpPr>
        <a:xfrm>
          <a:off x="0" y="0"/>
          <a:ext cx="0" cy="0"/>
          <a:chOff x="0" y="0"/>
          <a:chExt cx="0" cy="0"/>
        </a:xfrm>
      </p:grpSpPr>
      <p:sp>
        <p:nvSpPr>
          <p:cNvPr id="140" name="Google Shape;140;p109"/>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09"/>
          <p:cNvSpPr txBox="1"/>
          <p:nvPr>
            <p:ph type="body" idx="1"/>
          </p:nvPr>
        </p:nvSpPr>
        <p:spPr>
          <a:xfrm>
            <a:off x="304800" y="1752600"/>
            <a:ext cx="8534400" cy="44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42" name="Google Shape;142;p109"/>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43" name="Google Shape;143;p109"/>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hapter Outline: Version F2 (2 text boxes)">
  <p:cSld name="Chapter Outline: Version F2 (2 text boxes)">
    <p:spTree>
      <p:nvGrpSpPr>
        <p:cNvPr id="144" name="Shape 144"/>
        <p:cNvGrpSpPr/>
        <p:nvPr/>
      </p:nvGrpSpPr>
      <p:grpSpPr>
        <a:xfrm>
          <a:off x="0" y="0"/>
          <a:ext cx="0" cy="0"/>
          <a:chOff x="0" y="0"/>
          <a:chExt cx="0" cy="0"/>
        </a:xfrm>
      </p:grpSpPr>
      <p:sp>
        <p:nvSpPr>
          <p:cNvPr id="145" name="Google Shape;145;p110"/>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10"/>
          <p:cNvSpPr txBox="1"/>
          <p:nvPr>
            <p:ph type="body" idx="1"/>
          </p:nvPr>
        </p:nvSpPr>
        <p:spPr>
          <a:xfrm>
            <a:off x="304800" y="1752600"/>
            <a:ext cx="4038600" cy="44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47" name="Google Shape;147;p110"/>
          <p:cNvSpPr txBox="1"/>
          <p:nvPr>
            <p:ph type="body" idx="2"/>
          </p:nvPr>
        </p:nvSpPr>
        <p:spPr>
          <a:xfrm>
            <a:off x="4767262" y="1752600"/>
            <a:ext cx="4038600" cy="44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48" name="Google Shape;148;p110"/>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49" name="Google Shape;149;p110"/>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er: Version A">
  <p:cSld name="Opener: Version A">
    <p:spTree>
      <p:nvGrpSpPr>
        <p:cNvPr id="19" name="Shape 19"/>
        <p:cNvGrpSpPr/>
        <p:nvPr/>
      </p:nvGrpSpPr>
      <p:grpSpPr>
        <a:xfrm>
          <a:off x="0" y="0"/>
          <a:ext cx="0" cy="0"/>
          <a:chOff x="0" y="0"/>
          <a:chExt cx="0" cy="0"/>
        </a:xfrm>
      </p:grpSpPr>
      <p:sp>
        <p:nvSpPr>
          <p:cNvPr id="20" name="Google Shape;20;p99"/>
          <p:cNvSpPr txBox="1"/>
          <p:nvPr>
            <p:ph type="title"/>
          </p:nvPr>
        </p:nvSpPr>
        <p:spPr>
          <a:xfrm>
            <a:off x="152400" y="365125"/>
            <a:ext cx="8839200" cy="138747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200"/>
              <a:buFont typeface="Times New Roman" panose="02020603050405020304"/>
              <a:buNone/>
              <a:defRPr sz="6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99"/>
          <p:cNvSpPr txBox="1"/>
          <p:nvPr>
            <p:ph type="body" idx="1"/>
          </p:nvPr>
        </p:nvSpPr>
        <p:spPr>
          <a:xfrm>
            <a:off x="152400" y="1755648"/>
            <a:ext cx="8839200" cy="60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2900"/>
              <a:buFont typeface="Arial" panose="020B0604020202020204"/>
              <a:buNone/>
              <a:defRPr sz="29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2" name="Google Shape;22;p99"/>
          <p:cNvSpPr txBox="1"/>
          <p:nvPr>
            <p:ph type="body" idx="2"/>
          </p:nvPr>
        </p:nvSpPr>
        <p:spPr>
          <a:xfrm>
            <a:off x="152400" y="2363724"/>
            <a:ext cx="8839200" cy="685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2"/>
              </a:buClr>
              <a:buSzPts val="2800"/>
              <a:buFont typeface="Arial" panose="020B0604020202020204"/>
              <a:buNone/>
              <a:defRPr sz="28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3" name="Google Shape;23;p99"/>
          <p:cNvSpPr txBox="1"/>
          <p:nvPr>
            <p:ph type="body" idx="3"/>
          </p:nvPr>
        </p:nvSpPr>
        <p:spPr>
          <a:xfrm>
            <a:off x="152400" y="3733800"/>
            <a:ext cx="8839200" cy="533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07787"/>
              </a:buClr>
              <a:buSzPts val="4000"/>
              <a:buFont typeface="Arial" panose="020B0604020202020204"/>
              <a:buNone/>
              <a:defRPr sz="4000" b="1" i="0" u="none" strike="noStrike" cap="none">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4" name="Google Shape;24;p99"/>
          <p:cNvSpPr txBox="1"/>
          <p:nvPr>
            <p:ph type="body" idx="4"/>
          </p:nvPr>
        </p:nvSpPr>
        <p:spPr>
          <a:xfrm>
            <a:off x="152400" y="4267200"/>
            <a:ext cx="8839200" cy="24384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3800"/>
              <a:buFont typeface="Arial" panose="020B0604020202020204"/>
              <a:buNone/>
              <a:defRPr sz="3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5" name="Google Shape;25;p99"/>
          <p:cNvSpPr txBox="1"/>
          <p:nvPr>
            <p:ph type="body" idx="5"/>
          </p:nvPr>
        </p:nvSpPr>
        <p:spPr>
          <a:xfrm>
            <a:off x="1568918" y="6248400"/>
            <a:ext cx="6584482" cy="457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hapter Outline: Version G">
  <p:cSld name="Chapter Outline: Version G">
    <p:spTree>
      <p:nvGrpSpPr>
        <p:cNvPr id="150" name="Shape 150"/>
        <p:cNvGrpSpPr/>
        <p:nvPr/>
      </p:nvGrpSpPr>
      <p:grpSpPr>
        <a:xfrm>
          <a:off x="0" y="0"/>
          <a:ext cx="0" cy="0"/>
          <a:chOff x="0" y="0"/>
          <a:chExt cx="0" cy="0"/>
        </a:xfrm>
      </p:grpSpPr>
      <p:sp>
        <p:nvSpPr>
          <p:cNvPr id="151" name="Google Shape;151;p111"/>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11"/>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l" rtl="0">
              <a:lnSpc>
                <a:spcPct val="90000"/>
              </a:lnSpc>
              <a:spcBef>
                <a:spcPts val="2000"/>
              </a:spcBef>
              <a:spcAft>
                <a:spcPts val="0"/>
              </a:spcAft>
              <a:buClr>
                <a:schemeClr val="accent2"/>
              </a:buClr>
              <a:buSzPts val="2800"/>
              <a:buFont typeface="Arial" panose="020B0604020202020204"/>
              <a:buNone/>
              <a:defRPr sz="2800" b="0"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406400" algn="l" rtl="0">
              <a:lnSpc>
                <a:spcPct val="90000"/>
              </a:lnSpc>
              <a:spcBef>
                <a:spcPts val="1000"/>
              </a:spcBef>
              <a:spcAft>
                <a:spcPts val="0"/>
              </a:spcAft>
              <a:buClr>
                <a:schemeClr val="accent2"/>
              </a:buClr>
              <a:buSzPts val="2800"/>
              <a:buFont typeface="Arial" panose="020B0604020202020204"/>
              <a:buAutoNum type="arabicPeriod"/>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53" name="Google Shape;153;p111"/>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fld>
            <a:endParaRPr lang="en-US"/>
          </a:p>
        </p:txBody>
      </p:sp>
      <p:sp>
        <p:nvSpPr>
          <p:cNvPr id="154" name="Google Shape;154;p111"/>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a:ea typeface="Times New Roman" panose="02020603050405020304"/>
                <a:cs typeface="Times New Roman" panose="02020603050405020304"/>
                <a:sym typeface="Times New Roman" panose="020206030504050203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Section slide">
  <p:cSld name="2_Section slide">
    <p:spTree>
      <p:nvGrpSpPr>
        <p:cNvPr id="155" name="Shape 155"/>
        <p:cNvGrpSpPr/>
        <p:nvPr/>
      </p:nvGrpSpPr>
      <p:grpSpPr>
        <a:xfrm>
          <a:off x="0" y="0"/>
          <a:ext cx="0" cy="0"/>
          <a:chOff x="0" y="0"/>
          <a:chExt cx="0" cy="0"/>
        </a:xfrm>
      </p:grpSpPr>
      <p:sp>
        <p:nvSpPr>
          <p:cNvPr id="156" name="Google Shape;156;p112"/>
          <p:cNvSpPr txBox="1"/>
          <p:nvPr>
            <p:ph type="title"/>
          </p:nvPr>
        </p:nvSpPr>
        <p:spPr>
          <a:xfrm>
            <a:off x="2388274" y="1767840"/>
            <a:ext cx="4384385" cy="97536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rgbClr val="196E78"/>
              </a:buClr>
              <a:buSzPts val="4400"/>
              <a:buFont typeface="Times New Roman" panose="02020603050405020304"/>
              <a:buNone/>
              <a:defRPr sz="4400" b="0" i="0">
                <a:solidFill>
                  <a:srgbClr val="196E78"/>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112"/>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158" name="Google Shape;158;p112"/>
          <p:cNvSpPr txBox="1"/>
          <p:nvPr>
            <p:ph type="body" idx="1"/>
          </p:nvPr>
        </p:nvSpPr>
        <p:spPr>
          <a:xfrm>
            <a:off x="313266" y="3581400"/>
            <a:ext cx="8534400" cy="1447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555"/>
              </a:spcBef>
              <a:spcAft>
                <a:spcPts val="0"/>
              </a:spcAft>
              <a:buClr>
                <a:srgbClr val="B11116"/>
              </a:buClr>
              <a:buSzPts val="3600"/>
              <a:buFont typeface="Arial" panose="020B0604020202020204"/>
              <a:buNone/>
              <a:defRPr sz="3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100000"/>
              </a:lnSpc>
              <a:spcBef>
                <a:spcPts val="555"/>
              </a:spcBef>
              <a:spcAft>
                <a:spcPts val="0"/>
              </a:spcAft>
              <a:buClr>
                <a:srgbClr val="C00000"/>
              </a:buClr>
              <a:buSzPts val="2880"/>
              <a:buFont typeface="Courier New" panose="020703090202050204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59" name="Google Shape;159;p112"/>
          <p:cNvSpPr txBox="1"/>
          <p:nvPr/>
        </p:nvSpPr>
        <p:spPr>
          <a:xfrm>
            <a:off x="2941320" y="6419851"/>
            <a:ext cx="32782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888888"/>
              </a:buClr>
              <a:buSzPts val="1200"/>
              <a:buFont typeface="Times New Roman" panose="02020603050405020304"/>
              <a:buNone/>
            </a:pPr>
            <a:r>
              <a:rPr lang="en-US"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rPr>
              <a:t>Copyright ©2020 John Wiley &amp; Sons, Inc.</a:t>
            </a:r>
            <a:endParaRPr lang="en-US"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ener: Version B">
  <p:cSld name="Opener: Version B">
    <p:spTree>
      <p:nvGrpSpPr>
        <p:cNvPr id="26" name="Shape 26"/>
        <p:cNvGrpSpPr/>
        <p:nvPr/>
      </p:nvGrpSpPr>
      <p:grpSpPr>
        <a:xfrm>
          <a:off x="0" y="0"/>
          <a:ext cx="0" cy="0"/>
          <a:chOff x="0" y="0"/>
          <a:chExt cx="0" cy="0"/>
        </a:xfrm>
      </p:grpSpPr>
      <p:sp>
        <p:nvSpPr>
          <p:cNvPr id="27" name="Google Shape;27;p100"/>
          <p:cNvSpPr txBox="1"/>
          <p:nvPr>
            <p:ph type="body" idx="1"/>
          </p:nvPr>
        </p:nvSpPr>
        <p:spPr>
          <a:xfrm>
            <a:off x="152400" y="228600"/>
            <a:ext cx="8839200" cy="533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1"/>
              </a:buClr>
              <a:buSzPts val="4000"/>
              <a:buFont typeface="Arial" panose="020B0604020202020204"/>
              <a:buNone/>
              <a:defRPr sz="4000" b="1"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8" name="Google Shape;28;p100"/>
          <p:cNvSpPr txBox="1"/>
          <p:nvPr>
            <p:ph type="body" idx="2"/>
          </p:nvPr>
        </p:nvSpPr>
        <p:spPr>
          <a:xfrm>
            <a:off x="152400" y="762000"/>
            <a:ext cx="8839200" cy="2286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3800"/>
              <a:buFont typeface="Arial" panose="020B0604020202020204"/>
              <a:buNone/>
              <a:defRPr sz="3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ctr"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9" name="Google Shape;29;p100"/>
          <p:cNvSpPr txBox="1"/>
          <p:nvPr>
            <p:ph type="title"/>
          </p:nvPr>
        </p:nvSpPr>
        <p:spPr>
          <a:xfrm>
            <a:off x="152400" y="3505200"/>
            <a:ext cx="8839200" cy="15240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200"/>
              <a:buFont typeface="Times New Roman" panose="02020603050405020304"/>
              <a:buNone/>
              <a:defRPr sz="6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100"/>
          <p:cNvSpPr txBox="1"/>
          <p:nvPr>
            <p:ph type="body" idx="3"/>
          </p:nvPr>
        </p:nvSpPr>
        <p:spPr>
          <a:xfrm>
            <a:off x="152400" y="5029200"/>
            <a:ext cx="8839200" cy="762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2900"/>
              <a:buFont typeface="Arial" panose="020B0604020202020204"/>
              <a:buNone/>
              <a:defRPr sz="29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31" name="Google Shape;31;p100"/>
          <p:cNvSpPr txBox="1"/>
          <p:nvPr>
            <p:ph type="body" idx="4"/>
          </p:nvPr>
        </p:nvSpPr>
        <p:spPr>
          <a:xfrm>
            <a:off x="152400" y="6096000"/>
            <a:ext cx="8839200" cy="533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2"/>
              </a:buClr>
              <a:buSzPts val="2800"/>
              <a:buFont typeface="Arial" panose="020B0604020202020204"/>
              <a:buNone/>
              <a:defRPr sz="2800" b="0" i="0" u="none" strike="noStrike" cap="none">
                <a:solidFill>
                  <a:schemeClr val="accent2"/>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Figure plus 1 column">
  <p:cSld name="1_Figure plus 1 column">
    <p:spTree>
      <p:nvGrpSpPr>
        <p:cNvPr id="38" name="Shape 38"/>
        <p:cNvGrpSpPr/>
        <p:nvPr/>
      </p:nvGrpSpPr>
      <p:grpSpPr>
        <a:xfrm>
          <a:off x="0" y="0"/>
          <a:ext cx="0" cy="0"/>
          <a:chOff x="0" y="0"/>
          <a:chExt cx="0" cy="0"/>
        </a:xfrm>
      </p:grpSpPr>
      <p:sp>
        <p:nvSpPr>
          <p:cNvPr id="39" name="Google Shape;39;p9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7787"/>
              </a:buClr>
              <a:buSzPts val="4000"/>
              <a:buFont typeface="Times New Roman" panose="02020603050405020304"/>
              <a:buNone/>
              <a:defRPr sz="4000" b="1" i="0">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93"/>
          <p:cNvSpPr txBox="1"/>
          <p:nvPr>
            <p:ph type="body" idx="1"/>
          </p:nvPr>
        </p:nvSpPr>
        <p:spPr>
          <a:xfrm>
            <a:off x="304800" y="1752600"/>
            <a:ext cx="8534400" cy="14478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1" name="Google Shape;41;p93"/>
          <p:cNvSpPr txBox="1"/>
          <p:nvPr/>
        </p:nvSpPr>
        <p:spPr>
          <a:xfrm>
            <a:off x="2777405" y="6419851"/>
            <a:ext cx="360612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888888"/>
              </a:buClr>
              <a:buSzPts val="1200"/>
              <a:buFont typeface="Calibri" panose="020F0502020204030204"/>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42" name="Google Shape;42;p93"/>
          <p:cNvSpPr/>
          <p:nvPr>
            <p:ph type="pic" idx="2"/>
          </p:nvPr>
        </p:nvSpPr>
        <p:spPr>
          <a:xfrm>
            <a:off x="381000" y="3276600"/>
            <a:ext cx="1752600" cy="838200"/>
          </a:xfrm>
          <a:prstGeom prst="rect">
            <a:avLst/>
          </a:prstGeom>
          <a:noFill/>
          <a:ln>
            <a:noFill/>
          </a:ln>
        </p:spPr>
      </p:sp>
      <p:sp>
        <p:nvSpPr>
          <p:cNvPr id="43" name="Google Shape;43;p93"/>
          <p:cNvSpPr/>
          <p:nvPr>
            <p:ph type="pic" idx="3"/>
          </p:nvPr>
        </p:nvSpPr>
        <p:spPr>
          <a:xfrm>
            <a:off x="2438400" y="3276600"/>
            <a:ext cx="2141538" cy="838200"/>
          </a:xfrm>
          <a:prstGeom prst="rect">
            <a:avLst/>
          </a:prstGeom>
          <a:noFill/>
          <a:ln>
            <a:noFill/>
          </a:ln>
        </p:spPr>
      </p:sp>
      <p:sp>
        <p:nvSpPr>
          <p:cNvPr id="44" name="Google Shape;44;p93"/>
          <p:cNvSpPr/>
          <p:nvPr>
            <p:ph type="tbl" idx="4"/>
          </p:nvPr>
        </p:nvSpPr>
        <p:spPr>
          <a:xfrm>
            <a:off x="4953000" y="3352800"/>
            <a:ext cx="2209800"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5" name="Google Shape;45;p93"/>
          <p:cNvSpPr txBox="1"/>
          <p:nvPr>
            <p:ph type="body" idx="5"/>
          </p:nvPr>
        </p:nvSpPr>
        <p:spPr>
          <a:xfrm>
            <a:off x="304800" y="4572000"/>
            <a:ext cx="8534400" cy="4572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6" name="Google Shape;46;p93"/>
          <p:cNvSpPr txBox="1"/>
          <p:nvPr>
            <p:ph type="body" idx="6"/>
          </p:nvPr>
        </p:nvSpPr>
        <p:spPr>
          <a:xfrm>
            <a:off x="304800" y="5181600"/>
            <a:ext cx="8534400" cy="9906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7" name="Google Shape;47;p93"/>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48" name="Google Shape;48;p93"/>
          <p:cNvSpPr/>
          <p:nvPr>
            <p:ph type="pic" idx="7"/>
          </p:nvPr>
        </p:nvSpPr>
        <p:spPr>
          <a:xfrm>
            <a:off x="7391400" y="3429000"/>
            <a:ext cx="1524000" cy="838200"/>
          </a:xfrm>
          <a:prstGeom prst="rect">
            <a:avLst/>
          </a:prstGeom>
          <a:noFill/>
          <a:ln>
            <a:noFill/>
          </a:ln>
        </p:spPr>
      </p:sp>
      <p:sp>
        <p:nvSpPr>
          <p:cNvPr id="49" name="Google Shape;49;p93"/>
          <p:cNvSpPr txBox="1"/>
          <p:nvPr>
            <p:ph type="body" idx="8"/>
          </p:nvPr>
        </p:nvSpPr>
        <p:spPr>
          <a:xfrm>
            <a:off x="304800" y="5715000"/>
            <a:ext cx="8531225" cy="70485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0" name="Google Shape;50;p93"/>
          <p:cNvSpPr/>
          <p:nvPr>
            <p:ph type="pic" idx="9"/>
          </p:nvPr>
        </p:nvSpPr>
        <p:spPr>
          <a:xfrm>
            <a:off x="6553199" y="3886200"/>
            <a:ext cx="1722457" cy="609600"/>
          </a:xfrm>
          <a:prstGeom prst="rect">
            <a:avLst/>
          </a:prstGeom>
          <a:noFill/>
          <a:ln>
            <a:noFill/>
          </a:ln>
        </p:spPr>
      </p:sp>
      <p:sp>
        <p:nvSpPr>
          <p:cNvPr id="51" name="Google Shape;51;p93"/>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lus 1 column">
  <p:cSld name="Title plus 1 column">
    <p:spTree>
      <p:nvGrpSpPr>
        <p:cNvPr id="52" name="Shape 52"/>
        <p:cNvGrpSpPr/>
        <p:nvPr/>
      </p:nvGrpSpPr>
      <p:grpSpPr>
        <a:xfrm>
          <a:off x="0" y="0"/>
          <a:ext cx="0" cy="0"/>
          <a:chOff x="0" y="0"/>
          <a:chExt cx="0" cy="0"/>
        </a:xfrm>
      </p:grpSpPr>
      <p:sp>
        <p:nvSpPr>
          <p:cNvPr id="53" name="Google Shape;53;p9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7787"/>
              </a:buClr>
              <a:buSzPts val="4000"/>
              <a:buFont typeface="Times New Roman" panose="02020603050405020304"/>
              <a:buNone/>
              <a:defRPr sz="4000" b="1" i="0">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94"/>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5" name="Google Shape;55;p94"/>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56" name="Google Shape;56;p94"/>
          <p:cNvSpPr txBox="1"/>
          <p:nvPr>
            <p:ph type="body" idx="2"/>
          </p:nvPr>
        </p:nvSpPr>
        <p:spPr>
          <a:xfrm>
            <a:off x="304800" y="4648200"/>
            <a:ext cx="8531225" cy="1371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B11116"/>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7" name="Google Shape;57;p94"/>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8" name="Google Shape;58;p94"/>
          <p:cNvSpPr txBox="1"/>
          <p:nvPr/>
        </p:nvSpPr>
        <p:spPr>
          <a:xfrm>
            <a:off x="2777405" y="6419851"/>
            <a:ext cx="360612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888888"/>
              </a:buClr>
              <a:buSzPts val="1200"/>
              <a:buFont typeface="Calibri" panose="020F0502020204030204"/>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plus  multiple column">
  <p:cSld name="2_Title plus  multiple column">
    <p:spTree>
      <p:nvGrpSpPr>
        <p:cNvPr id="59" name="Shape 59"/>
        <p:cNvGrpSpPr/>
        <p:nvPr/>
      </p:nvGrpSpPr>
      <p:grpSpPr>
        <a:xfrm>
          <a:off x="0" y="0"/>
          <a:ext cx="0" cy="0"/>
          <a:chOff x="0" y="0"/>
          <a:chExt cx="0" cy="0"/>
        </a:xfrm>
      </p:grpSpPr>
      <p:sp>
        <p:nvSpPr>
          <p:cNvPr id="60" name="Google Shape;60;p9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7787"/>
              </a:buClr>
              <a:buSzPts val="4000"/>
              <a:buFont typeface="Times New Roman" panose="02020603050405020304"/>
              <a:buNone/>
              <a:defRPr sz="4000" b="1" i="0">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5"/>
          <p:cNvSpPr txBox="1"/>
          <p:nvPr>
            <p:ph type="body" idx="1"/>
          </p:nvPr>
        </p:nvSpPr>
        <p:spPr>
          <a:xfrm>
            <a:off x="304800" y="1752600"/>
            <a:ext cx="8534400" cy="1344168"/>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2" name="Google Shape;62;p95"/>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3" name="Google Shape;63;p95"/>
          <p:cNvSpPr txBox="1"/>
          <p:nvPr>
            <p:ph type="body" idx="2"/>
          </p:nvPr>
        </p:nvSpPr>
        <p:spPr>
          <a:xfrm>
            <a:off x="381000" y="2439924"/>
            <a:ext cx="8531225" cy="1371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B11116"/>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4" name="Google Shape;64;p95"/>
          <p:cNvSpPr txBox="1"/>
          <p:nvPr/>
        </p:nvSpPr>
        <p:spPr>
          <a:xfrm>
            <a:off x="2777405" y="6419851"/>
            <a:ext cx="360612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888888"/>
              </a:buClr>
              <a:buSzPts val="1200"/>
              <a:buFont typeface="Calibri" panose="020F0502020204030204"/>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65" name="Google Shape;65;p95"/>
          <p:cNvSpPr txBox="1"/>
          <p:nvPr>
            <p:ph type="body" idx="3"/>
          </p:nvPr>
        </p:nvSpPr>
        <p:spPr>
          <a:xfrm>
            <a:off x="475488" y="3572256"/>
            <a:ext cx="8345516" cy="7802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6" name="Google Shape;66;p95"/>
          <p:cNvSpPr txBox="1"/>
          <p:nvPr>
            <p:ph type="body" idx="4"/>
          </p:nvPr>
        </p:nvSpPr>
        <p:spPr>
          <a:xfrm>
            <a:off x="381000" y="4498975"/>
            <a:ext cx="8226425" cy="63341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7" name="Google Shape;67;p95"/>
          <p:cNvSpPr txBox="1"/>
          <p:nvPr>
            <p:ph type="body" idx="5"/>
          </p:nvPr>
        </p:nvSpPr>
        <p:spPr>
          <a:xfrm>
            <a:off x="304800" y="5400675"/>
            <a:ext cx="8302625" cy="32385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8" name="Google Shape;68;p95"/>
          <p:cNvSpPr txBox="1"/>
          <p:nvPr>
            <p:ph type="body" idx="6"/>
          </p:nvPr>
        </p:nvSpPr>
        <p:spPr>
          <a:xfrm>
            <a:off x="381000" y="5897563"/>
            <a:ext cx="7788275" cy="36988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9" name="Google Shape;69;p95"/>
          <p:cNvSpPr txBox="1"/>
          <p:nvPr>
            <p:ph type="body" idx="7"/>
          </p:nvPr>
        </p:nvSpPr>
        <p:spPr>
          <a:xfrm>
            <a:off x="5022850" y="5992813"/>
            <a:ext cx="3889375" cy="72866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0" name="Google Shape;70;p95"/>
          <p:cNvSpPr txBox="1"/>
          <p:nvPr>
            <p:ph type="body" idx="8"/>
          </p:nvPr>
        </p:nvSpPr>
        <p:spPr>
          <a:xfrm>
            <a:off x="381000" y="6419850"/>
            <a:ext cx="560388" cy="30162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 Table plus 1 column">
  <p:cSld name="2_ Table plus 1 column">
    <p:spTree>
      <p:nvGrpSpPr>
        <p:cNvPr id="71" name="Shape 71"/>
        <p:cNvGrpSpPr/>
        <p:nvPr/>
      </p:nvGrpSpPr>
      <p:grpSpPr>
        <a:xfrm>
          <a:off x="0" y="0"/>
          <a:ext cx="0" cy="0"/>
          <a:chOff x="0" y="0"/>
          <a:chExt cx="0" cy="0"/>
        </a:xfrm>
      </p:grpSpPr>
      <p:sp>
        <p:nvSpPr>
          <p:cNvPr id="72" name="Google Shape;72;p9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7787"/>
              </a:buClr>
              <a:buSzPts val="4000"/>
              <a:buFont typeface="Times New Roman" panose="02020603050405020304"/>
              <a:buNone/>
              <a:defRPr sz="4000" b="1" i="0">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6"/>
          <p:cNvSpPr txBox="1"/>
          <p:nvPr>
            <p:ph type="body" idx="1"/>
          </p:nvPr>
        </p:nvSpPr>
        <p:spPr>
          <a:xfrm>
            <a:off x="304800" y="1752600"/>
            <a:ext cx="8534400" cy="14478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4" name="Google Shape;74;p96"/>
          <p:cNvSpPr/>
          <p:nvPr>
            <p:ph type="tbl" idx="2"/>
          </p:nvPr>
        </p:nvSpPr>
        <p:spPr>
          <a:xfrm>
            <a:off x="4953000" y="3352800"/>
            <a:ext cx="2209800"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5" name="Google Shape;75;p96"/>
          <p:cNvSpPr txBox="1"/>
          <p:nvPr>
            <p:ph type="body" idx="3"/>
          </p:nvPr>
        </p:nvSpPr>
        <p:spPr>
          <a:xfrm>
            <a:off x="304800" y="4572000"/>
            <a:ext cx="8534400" cy="4572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6" name="Google Shape;76;p96"/>
          <p:cNvSpPr txBox="1"/>
          <p:nvPr>
            <p:ph type="body" idx="4"/>
          </p:nvPr>
        </p:nvSpPr>
        <p:spPr>
          <a:xfrm>
            <a:off x="304800" y="5181600"/>
            <a:ext cx="8534400" cy="9906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7" name="Google Shape;77;p96"/>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78" name="Google Shape;78;p96"/>
          <p:cNvSpPr/>
          <p:nvPr>
            <p:ph type="tbl" idx="5"/>
          </p:nvPr>
        </p:nvSpPr>
        <p:spPr>
          <a:xfrm>
            <a:off x="381000" y="3429000"/>
            <a:ext cx="2057400"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9" name="Google Shape;79;p96"/>
          <p:cNvSpPr/>
          <p:nvPr>
            <p:ph type="tbl" idx="6"/>
          </p:nvPr>
        </p:nvSpPr>
        <p:spPr>
          <a:xfrm>
            <a:off x="2667000" y="3505200"/>
            <a:ext cx="1912938"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0" name="Google Shape;80;p96"/>
          <p:cNvSpPr/>
          <p:nvPr>
            <p:ph type="tbl" idx="7"/>
          </p:nvPr>
        </p:nvSpPr>
        <p:spPr>
          <a:xfrm>
            <a:off x="7315200" y="3429000"/>
            <a:ext cx="1520825" cy="838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1" name="Google Shape;81;p96"/>
          <p:cNvSpPr txBox="1"/>
          <p:nvPr>
            <p:ph type="body" idx="8"/>
          </p:nvPr>
        </p:nvSpPr>
        <p:spPr>
          <a:xfrm>
            <a:off x="381000" y="5648648"/>
            <a:ext cx="8531225" cy="919163"/>
          </a:xfrm>
          <a:prstGeom prst="rect">
            <a:avLst/>
          </a:prstGeom>
          <a:noFill/>
          <a:ln>
            <a:noFill/>
          </a:ln>
        </p:spPr>
        <p:txBody>
          <a:bodyPr spcFirstLastPara="1" wrap="square" lIns="91425" tIns="45700" rIns="91425" bIns="45700" anchor="t" anchorCtr="0">
            <a:noAutofit/>
          </a:bodyPr>
          <a:lstStyle>
            <a:lvl1pPr marL="457200" marR="0" lvl="0" indent="-386715" algn="l" rtl="0">
              <a:lnSpc>
                <a:spcPct val="90000"/>
              </a:lnSpc>
              <a:spcBef>
                <a:spcPts val="1000"/>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2" name="Google Shape;82;p96"/>
          <p:cNvSpPr txBox="1"/>
          <p:nvPr/>
        </p:nvSpPr>
        <p:spPr>
          <a:xfrm>
            <a:off x="2777405" y="6419851"/>
            <a:ext cx="360612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888888"/>
              </a:buClr>
              <a:buSzPts val="1200"/>
              <a:buFont typeface="Calibri" panose="020F0502020204030204"/>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83" name="Google Shape;83;p96"/>
          <p:cNvSpPr txBox="1"/>
          <p:nvPr>
            <p:ph type="body" idx="9"/>
          </p:nvPr>
        </p:nvSpPr>
        <p:spPr>
          <a:xfrm>
            <a:off x="381000" y="6419850"/>
            <a:ext cx="560388" cy="2762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plus 1 column">
  <p:cSld name="1_Title plus 1 column">
    <p:spTree>
      <p:nvGrpSpPr>
        <p:cNvPr id="84" name="Shape 84"/>
        <p:cNvGrpSpPr/>
        <p:nvPr/>
      </p:nvGrpSpPr>
      <p:grpSpPr>
        <a:xfrm>
          <a:off x="0" y="0"/>
          <a:ext cx="0" cy="0"/>
          <a:chOff x="0" y="0"/>
          <a:chExt cx="0" cy="0"/>
        </a:xfrm>
      </p:grpSpPr>
      <p:sp>
        <p:nvSpPr>
          <p:cNvPr id="85" name="Google Shape;85;p97"/>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lvl1pPr marL="457200" marR="0" lvl="0" indent="-386715" algn="l" rtl="0">
              <a:lnSpc>
                <a:spcPct val="100000"/>
              </a:lnSpc>
              <a:spcBef>
                <a:spcPts val="555"/>
              </a:spcBef>
              <a:spcAft>
                <a:spcPts val="0"/>
              </a:spcAft>
              <a:buClr>
                <a:srgbClr val="B11116"/>
              </a:buClr>
              <a:buSzPts val="2489"/>
              <a:buFont typeface="Arial" panose="020B0604020202020204"/>
              <a:buChar char="•"/>
              <a:defRPr sz="249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46075" algn="l" rtl="0">
              <a:lnSpc>
                <a:spcPct val="100000"/>
              </a:lnSpc>
              <a:spcBef>
                <a:spcPts val="555"/>
              </a:spcBef>
              <a:spcAft>
                <a:spcPts val="0"/>
              </a:spcAft>
              <a:buClr>
                <a:srgbClr val="C00000"/>
              </a:buClr>
              <a:buSzPts val="1849"/>
              <a:buFont typeface="Courier New" panose="02070309020205020404"/>
              <a:buChar char="o"/>
              <a:defRPr sz="23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86715" algn="l" rtl="0">
              <a:lnSpc>
                <a:spcPct val="90000"/>
              </a:lnSpc>
              <a:spcBef>
                <a:spcPts val="500"/>
              </a:spcBef>
              <a:spcAft>
                <a:spcPts val="0"/>
              </a:spcAft>
              <a:buClr>
                <a:schemeClr val="dk1"/>
              </a:buClr>
              <a:buSzPts val="2489"/>
              <a:buFont typeface="Arial" panose="020B0604020202020204"/>
              <a:buChar char="•"/>
              <a:defRPr sz="249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6" name="Google Shape;86;p97"/>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87" name="Google Shape;87;p97"/>
          <p:cNvSpPr txBox="1"/>
          <p:nvPr>
            <p:ph type="body" idx="2"/>
          </p:nvPr>
        </p:nvSpPr>
        <p:spPr>
          <a:xfrm>
            <a:off x="304800" y="4523815"/>
            <a:ext cx="8530637" cy="15273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pic>
        <p:nvPicPr>
          <p:cNvPr id="88" name="Google Shape;88;p97"/>
          <p:cNvPicPr preferRelativeResize="0"/>
          <p:nvPr/>
        </p:nvPicPr>
        <p:blipFill rotWithShape="1">
          <a:blip r:embed="rId2"/>
          <a:srcRect/>
          <a:stretch>
            <a:fillRect/>
          </a:stretch>
        </p:blipFill>
        <p:spPr>
          <a:xfrm>
            <a:off x="0" y="466725"/>
            <a:ext cx="9144000" cy="1285875"/>
          </a:xfrm>
          <a:prstGeom prst="rect">
            <a:avLst/>
          </a:prstGeom>
          <a:noFill/>
          <a:ln>
            <a:noFill/>
          </a:ln>
        </p:spPr>
      </p:pic>
      <p:sp>
        <p:nvSpPr>
          <p:cNvPr id="89" name="Google Shape;89;p97"/>
          <p:cNvSpPr txBox="1"/>
          <p:nvPr>
            <p:ph type="title"/>
          </p:nvPr>
        </p:nvSpPr>
        <p:spPr>
          <a:xfrm>
            <a:off x="2683524" y="844408"/>
            <a:ext cx="3623459" cy="5505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7787"/>
              </a:buClr>
              <a:buSzPts val="4000"/>
              <a:buFont typeface="Times New Roman" panose="02020603050405020304"/>
              <a:buNone/>
              <a:defRPr sz="4000" b="1" i="0">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97"/>
          <p:cNvSpPr txBox="1"/>
          <p:nvPr>
            <p:ph type="body" idx="3"/>
          </p:nvPr>
        </p:nvSpPr>
        <p:spPr>
          <a:xfrm>
            <a:off x="304800" y="6385488"/>
            <a:ext cx="787691" cy="3646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91" name="Google Shape;91;p97"/>
          <p:cNvSpPr txBox="1"/>
          <p:nvPr/>
        </p:nvSpPr>
        <p:spPr>
          <a:xfrm>
            <a:off x="2777405" y="6419851"/>
            <a:ext cx="360612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888888"/>
              </a:buClr>
              <a:buSzPts val="1200"/>
              <a:buFont typeface="Calibri" panose="020F0502020204030204"/>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92" name="Google Shape;92;p97"/>
          <p:cNvSpPr/>
          <p:nvPr>
            <p:ph type="pic" idx="4"/>
          </p:nvPr>
        </p:nvSpPr>
        <p:spPr>
          <a:xfrm>
            <a:off x="6119813" y="3108325"/>
            <a:ext cx="2155825" cy="1062038"/>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Section">
  <p:cSld name="4_Section">
    <p:spTree>
      <p:nvGrpSpPr>
        <p:cNvPr id="93" name="Shape 93"/>
        <p:cNvGrpSpPr/>
        <p:nvPr/>
      </p:nvGrpSpPr>
      <p:grpSpPr>
        <a:xfrm>
          <a:off x="0" y="0"/>
          <a:ext cx="0" cy="0"/>
          <a:chOff x="0" y="0"/>
          <a:chExt cx="0" cy="0"/>
        </a:xfrm>
      </p:grpSpPr>
      <p:sp>
        <p:nvSpPr>
          <p:cNvPr id="94" name="Google Shape;94;p98"/>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000"/>
              <a:buFont typeface="Times New Roman" panose="02020603050405020304"/>
              <a:buNone/>
              <a:defRPr sz="4000" b="0" i="0">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98"/>
          <p:cNvSpPr txBox="1"/>
          <p:nvPr>
            <p:ph type="body" idx="1"/>
          </p:nvPr>
        </p:nvSpPr>
        <p:spPr>
          <a:xfrm>
            <a:off x="304800" y="1752600"/>
            <a:ext cx="8534400" cy="46037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96" name="Google Shape;96;p98"/>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97" name="Google Shape;97;p98"/>
          <p:cNvSpPr txBox="1"/>
          <p:nvPr/>
        </p:nvSpPr>
        <p:spPr>
          <a:xfrm>
            <a:off x="8275657" y="6438773"/>
            <a:ext cx="559780" cy="2580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98" name="Google Shape;98;p98"/>
          <p:cNvSpPr txBox="1"/>
          <p:nvPr/>
        </p:nvSpPr>
        <p:spPr>
          <a:xfrm>
            <a:off x="2777405" y="6419851"/>
            <a:ext cx="360612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888888"/>
              </a:buClr>
              <a:buSzPts val="1200"/>
              <a:buFont typeface="Calibri" panose="020F0502020204030204"/>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9" Type="http://schemas.openxmlformats.org/officeDocument/2006/relationships/theme" Target="../theme/theme2.xml"/><Relationship Id="rId18" Type="http://schemas.openxmlformats.org/officeDocument/2006/relationships/slideLayout" Target="../slideLayouts/slideLayout21.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90"/>
          <p:cNvSpPr/>
          <p:nvPr/>
        </p:nvSpPr>
        <p:spPr>
          <a:xfrm>
            <a:off x="0" y="3048000"/>
            <a:ext cx="9144000" cy="457200"/>
          </a:xfrm>
          <a:prstGeom prst="rect">
            <a:avLst/>
          </a:prstGeom>
          <a:solidFill>
            <a:srgbClr val="0077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2" name="Shape 32"/>
        <p:cNvGrpSpPr/>
        <p:nvPr/>
      </p:nvGrpSpPr>
      <p:grpSpPr>
        <a:xfrm>
          <a:off x="0" y="0"/>
          <a:ext cx="0" cy="0"/>
          <a:chOff x="0" y="0"/>
          <a:chExt cx="0" cy="0"/>
        </a:xfrm>
      </p:grpSpPr>
      <p:sp>
        <p:nvSpPr>
          <p:cNvPr id="33" name="Google Shape;33;p92"/>
          <p:cNvSpPr txBox="1"/>
          <p:nvPr>
            <p:ph type="title"/>
          </p:nvPr>
        </p:nvSpPr>
        <p:spPr>
          <a:xfrm>
            <a:off x="304800" y="762000"/>
            <a:ext cx="8534400" cy="9906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007787"/>
              </a:buClr>
              <a:buSzPts val="4400"/>
              <a:buFont typeface="Times New Roman" panose="02020603050405020304"/>
              <a:buNone/>
              <a:defRPr sz="4400" b="0" i="0" u="none" strike="noStrike" cap="none">
                <a:solidFill>
                  <a:srgbClr val="007787"/>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92"/>
          <p:cNvSpPr/>
          <p:nvPr/>
        </p:nvSpPr>
        <p:spPr>
          <a:xfrm>
            <a:off x="0" y="0"/>
            <a:ext cx="9144000" cy="457200"/>
          </a:xfrm>
          <a:prstGeom prst="rect">
            <a:avLst/>
          </a:prstGeom>
          <a:solidFill>
            <a:srgbClr val="0077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 name="Google Shape;35;p92"/>
          <p:cNvCxnSpPr/>
          <p:nvPr/>
        </p:nvCxnSpPr>
        <p:spPr>
          <a:xfrm>
            <a:off x="0" y="6324600"/>
            <a:ext cx="9144000" cy="0"/>
          </a:xfrm>
          <a:prstGeom prst="straightConnector1">
            <a:avLst/>
          </a:prstGeom>
          <a:noFill/>
          <a:ln w="12700" cap="flat" cmpd="sng">
            <a:solidFill>
              <a:schemeClr val="accent1"/>
            </a:solidFill>
            <a:prstDash val="solid"/>
            <a:miter lim="800000"/>
            <a:headEnd type="none" w="sm" len="sm"/>
            <a:tailEnd type="none" w="sm" len="sm"/>
          </a:ln>
        </p:spPr>
      </p:cxnSp>
      <p:sp>
        <p:nvSpPr>
          <p:cNvPr id="36" name="Google Shape;36;p92"/>
          <p:cNvSpPr txBox="1"/>
          <p:nvPr>
            <p:ph type="sldNum" idx="12"/>
          </p:nvPr>
        </p:nvSpPr>
        <p:spPr>
          <a:xfrm>
            <a:off x="6457950" y="6356350"/>
            <a:ext cx="238125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1pPr>
            <a:lvl2pPr marL="0" marR="0" lvl="1"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2pPr>
            <a:lvl3pPr marL="0" marR="0" lvl="2"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3pPr>
            <a:lvl4pPr marL="0" marR="0" lvl="3"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4pPr>
            <a:lvl5pPr marL="0" marR="0" lvl="4"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5pPr>
            <a:lvl6pPr marL="0" marR="0" lvl="5"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6pPr>
            <a:lvl7pPr marL="0" marR="0" lvl="6"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7pPr>
            <a:lvl8pPr marL="0" marR="0" lvl="7"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8pPr>
            <a:lvl9pPr marL="0" marR="0" lvl="8" indent="0" algn="r" rtl="0">
              <a:spcBef>
                <a:spcPts val="0"/>
              </a:spcBef>
              <a:buNone/>
              <a:defRPr sz="1200" b="0" i="0" u="none" strike="noStrike" cap="none">
                <a:solidFill>
                  <a:srgbClr val="888888"/>
                </a:solidFill>
                <a:latin typeface="Source Sans Pro" panose="020B0503030403020204"/>
                <a:ea typeface="Source Sans Pro" panose="020B0503030403020204"/>
                <a:cs typeface="Source Sans Pro" panose="020B0503030403020204"/>
                <a:sym typeface="Source Sans Pro" panose="020B0503030403020204"/>
              </a:defRPr>
            </a:lvl9pPr>
          </a:lstStyle>
          <a:p>
            <a:pPr marL="0" lvl="0" indent="0" algn="r" rtl="0">
              <a:spcBef>
                <a:spcPts val="0"/>
              </a:spcBef>
              <a:spcAft>
                <a:spcPts val="0"/>
              </a:spcAft>
              <a:buNone/>
            </a:pPr>
            <a:fld id="{00000000-1234-1234-1234-123412341234}" type="slidenum">
              <a:rPr lang="en-US"/>
            </a:fld>
            <a:endParaRPr lang="en-US"/>
          </a:p>
        </p:txBody>
      </p:sp>
      <p:sp>
        <p:nvSpPr>
          <p:cNvPr id="37" name="Google Shape;37;p92"/>
          <p:cNvSpPr txBox="1"/>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image" Target="../media/image21.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25.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image" Target="../media/image27.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image" Target="../media/image28.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image" Target="../media/image29.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image" Target="../media/image31.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image" Target="../media/image33.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1"/>
          <p:cNvSpPr txBox="1"/>
          <p:nvPr>
            <p:ph type="title"/>
          </p:nvPr>
        </p:nvSpPr>
        <p:spPr>
          <a:xfrm>
            <a:off x="152400" y="365125"/>
            <a:ext cx="8839200" cy="13874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Calibri" panose="020F0502020204030204"/>
              <a:buNone/>
            </a:pPr>
            <a:r>
              <a:rPr lang="en-US" sz="4800">
                <a:latin typeface="Calibri" panose="020F0502020204030204"/>
                <a:ea typeface="Calibri" panose="020F0502020204030204"/>
                <a:cs typeface="Calibri" panose="020F0502020204030204"/>
                <a:sym typeface="Calibri" panose="020F0502020204030204"/>
              </a:rPr>
              <a:t>Financial Accounting</a:t>
            </a:r>
            <a:endParaRPr lang="en-US" sz="4800">
              <a:latin typeface="Calibri" panose="020F0502020204030204"/>
              <a:ea typeface="Calibri" panose="020F0502020204030204"/>
              <a:cs typeface="Calibri" panose="020F0502020204030204"/>
              <a:sym typeface="Calibri" panose="020F0502020204030204"/>
            </a:endParaRPr>
          </a:p>
        </p:txBody>
      </p:sp>
      <p:sp>
        <p:nvSpPr>
          <p:cNvPr id="166" name="Google Shape;166;p1"/>
          <p:cNvSpPr txBox="1"/>
          <p:nvPr>
            <p:ph type="body" idx="1"/>
          </p:nvPr>
        </p:nvSpPr>
        <p:spPr>
          <a:xfrm>
            <a:off x="152400" y="1755648"/>
            <a:ext cx="8839200" cy="609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900"/>
              <a:buNone/>
            </a:pPr>
            <a:r>
              <a:rPr lang="en-US">
                <a:latin typeface="Calibri" panose="020F0502020204030204"/>
                <a:ea typeface="Calibri" panose="020F0502020204030204"/>
                <a:cs typeface="Calibri" panose="020F0502020204030204"/>
                <a:sym typeface="Calibri" panose="020F0502020204030204"/>
              </a:rPr>
              <a:t>Weygandt, Kimmel, Kieso</a:t>
            </a:r>
            <a:endParaRPr>
              <a:latin typeface="Calibri" panose="020F0502020204030204"/>
              <a:ea typeface="Calibri" panose="020F0502020204030204"/>
              <a:cs typeface="Calibri" panose="020F0502020204030204"/>
              <a:sym typeface="Calibri" panose="020F0502020204030204"/>
            </a:endParaRPr>
          </a:p>
        </p:txBody>
      </p:sp>
      <p:sp>
        <p:nvSpPr>
          <p:cNvPr id="167" name="Google Shape;167;p1"/>
          <p:cNvSpPr txBox="1"/>
          <p:nvPr>
            <p:ph type="body" idx="2"/>
          </p:nvPr>
        </p:nvSpPr>
        <p:spPr>
          <a:xfrm>
            <a:off x="152400" y="2363724"/>
            <a:ext cx="8839200" cy="685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11B21"/>
              </a:buClr>
              <a:buSzPts val="2800"/>
              <a:buNone/>
            </a:pPr>
            <a:r>
              <a:rPr lang="en-US">
                <a:solidFill>
                  <a:srgbClr val="911B21"/>
                </a:solidFill>
                <a:latin typeface="Calibri" panose="020F0502020204030204"/>
                <a:ea typeface="Calibri" panose="020F0502020204030204"/>
                <a:cs typeface="Calibri" panose="020F0502020204030204"/>
                <a:sym typeface="Calibri" panose="020F0502020204030204"/>
              </a:rPr>
              <a:t>Eleventh Edition</a:t>
            </a:r>
            <a:endParaRPr lang="en-US">
              <a:solidFill>
                <a:srgbClr val="911B21"/>
              </a:solidFill>
              <a:latin typeface="Calibri" panose="020F0502020204030204"/>
              <a:ea typeface="Calibri" panose="020F0502020204030204"/>
              <a:cs typeface="Calibri" panose="020F0502020204030204"/>
              <a:sym typeface="Calibri" panose="020F0502020204030204"/>
            </a:endParaRPr>
          </a:p>
        </p:txBody>
      </p:sp>
      <p:sp>
        <p:nvSpPr>
          <p:cNvPr id="168" name="Google Shape;168;p1"/>
          <p:cNvSpPr txBox="1"/>
          <p:nvPr>
            <p:ph type="body" idx="3"/>
          </p:nvPr>
        </p:nvSpPr>
        <p:spPr>
          <a:xfrm>
            <a:off x="152400" y="3733800"/>
            <a:ext cx="8839200" cy="533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7787"/>
              </a:buClr>
              <a:buSzPts val="4000"/>
              <a:buNone/>
            </a:pPr>
            <a:r>
              <a:rPr lang="en-US">
                <a:latin typeface="Calibri" panose="020F0502020204030204"/>
                <a:ea typeface="Calibri" panose="020F0502020204030204"/>
                <a:cs typeface="Calibri" panose="020F0502020204030204"/>
                <a:sym typeface="Calibri" panose="020F0502020204030204"/>
              </a:rPr>
              <a:t>Chapter 1</a:t>
            </a:r>
            <a:endParaRPr lang="en-US">
              <a:latin typeface="Calibri" panose="020F0502020204030204"/>
              <a:ea typeface="Calibri" panose="020F0502020204030204"/>
              <a:cs typeface="Calibri" panose="020F0502020204030204"/>
              <a:sym typeface="Calibri" panose="020F0502020204030204"/>
            </a:endParaRPr>
          </a:p>
        </p:txBody>
      </p:sp>
      <p:sp>
        <p:nvSpPr>
          <p:cNvPr id="169" name="Google Shape;169;p1"/>
          <p:cNvSpPr txBox="1"/>
          <p:nvPr>
            <p:ph type="body" idx="4"/>
          </p:nvPr>
        </p:nvSpPr>
        <p:spPr>
          <a:xfrm>
            <a:off x="152400" y="4422774"/>
            <a:ext cx="8839200" cy="123179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None/>
            </a:pPr>
            <a:r>
              <a:rPr lang="en-US" sz="4000">
                <a:latin typeface="Calibri" panose="020F0502020204030204"/>
                <a:ea typeface="Calibri" panose="020F0502020204030204"/>
                <a:cs typeface="Calibri" panose="020F0502020204030204"/>
                <a:sym typeface="Calibri" panose="020F0502020204030204"/>
              </a:rPr>
              <a:t>Accounting in Action</a:t>
            </a:r>
            <a:endParaRPr lang="en-US" sz="4000">
              <a:latin typeface="Calibri" panose="020F0502020204030204"/>
              <a:ea typeface="Calibri" panose="020F0502020204030204"/>
              <a:cs typeface="Calibri" panose="020F0502020204030204"/>
              <a:sym typeface="Calibri" panose="020F0502020204030204"/>
            </a:endParaRPr>
          </a:p>
        </p:txBody>
      </p:sp>
      <p:sp>
        <p:nvSpPr>
          <p:cNvPr id="170" name="Google Shape;170;p1"/>
          <p:cNvSpPr txBox="1"/>
          <p:nvPr>
            <p:ph type="body" idx="6"/>
          </p:nvPr>
        </p:nvSpPr>
        <p:spPr>
          <a:xfrm>
            <a:off x="152400" y="6092825"/>
            <a:ext cx="8839200" cy="2730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200"/>
              <a:buNone/>
            </a:pPr>
            <a:r>
              <a:rPr lang="en-US" sz="1200">
                <a:solidFill>
                  <a:schemeClr val="lt1"/>
                </a:solidFill>
                <a:latin typeface="Calibri" panose="020F0502020204030204"/>
                <a:ea typeface="Calibri" panose="020F0502020204030204"/>
                <a:cs typeface="Calibri" panose="020F0502020204030204"/>
                <a:sym typeface="Calibri" panose="020F0502020204030204"/>
              </a:rPr>
              <a:t>This slide deck contains animations. Please disable animations if they cause issues with your device.</a:t>
            </a:r>
            <a:endParaRPr lang="en-US"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1" name="Google Shape;171;p1"/>
          <p:cNvSpPr txBox="1"/>
          <p:nvPr>
            <p:ph type="body" idx="5"/>
          </p:nvPr>
        </p:nvSpPr>
        <p:spPr>
          <a:xfrm>
            <a:off x="1286978" y="6339840"/>
            <a:ext cx="6584482" cy="457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888888"/>
              </a:buClr>
              <a:buSzPts val="1200"/>
              <a:buNone/>
            </a:pPr>
            <a:r>
              <a:rPr lang="en-US" sz="1200">
                <a:solidFill>
                  <a:srgbClr val="888888"/>
                </a:solidFill>
                <a:latin typeface="Calibri" panose="020F0502020204030204"/>
                <a:ea typeface="Calibri" panose="020F0502020204030204"/>
                <a:cs typeface="Calibri" panose="020F0502020204030204"/>
                <a:sym typeface="Calibri" panose="020F0502020204030204"/>
              </a:rPr>
              <a:t>©2020 John Wiley &amp; Sons, Inc. All rights reserved.</a:t>
            </a:r>
            <a:endParaRPr lang="en-US"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sp>
        <p:nvSpPr>
          <p:cNvPr id="236" name="Google Shape;236;p1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DO IT! 1: Basic Concepts</a:t>
            </a:r>
            <a:endParaRPr sz="3600">
              <a:latin typeface="Calibri" panose="020F0502020204030204"/>
              <a:ea typeface="Calibri" panose="020F0502020204030204"/>
              <a:cs typeface="Calibri" panose="020F0502020204030204"/>
              <a:sym typeface="Calibri" panose="020F0502020204030204"/>
            </a:endParaRPr>
          </a:p>
        </p:txBody>
      </p:sp>
      <p:sp>
        <p:nvSpPr>
          <p:cNvPr id="237" name="Google Shape;237;p10"/>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2"/>
              </a:buClr>
              <a:buSzPts val="1800"/>
              <a:buNone/>
            </a:pPr>
            <a:r>
              <a:rPr lang="en-US" sz="1800">
                <a:latin typeface="Calibri" panose="020F0502020204030204"/>
                <a:ea typeface="Calibri" panose="020F0502020204030204"/>
                <a:cs typeface="Calibri" panose="020F0502020204030204"/>
                <a:sym typeface="Calibri" panose="020F0502020204030204"/>
              </a:rPr>
              <a:t>Indicate whether the following statements are </a:t>
            </a:r>
            <a:r>
              <a:rPr lang="en-US" sz="1800" b="1">
                <a:latin typeface="Calibri" panose="020F0502020204030204"/>
                <a:ea typeface="Calibri" panose="020F0502020204030204"/>
                <a:cs typeface="Calibri" panose="020F0502020204030204"/>
                <a:sym typeface="Calibri" panose="020F0502020204030204"/>
              </a:rPr>
              <a:t>true</a:t>
            </a:r>
            <a:r>
              <a:rPr lang="en-US" sz="1800">
                <a:latin typeface="Calibri" panose="020F0502020204030204"/>
                <a:ea typeface="Calibri" panose="020F0502020204030204"/>
                <a:cs typeface="Calibri" panose="020F0502020204030204"/>
                <a:sym typeface="Calibri" panose="020F0502020204030204"/>
              </a:rPr>
              <a:t> </a:t>
            </a:r>
            <a:r>
              <a:rPr lang="en-US" sz="1800" b="1">
                <a:latin typeface="Calibri" panose="020F0502020204030204"/>
                <a:ea typeface="Calibri" panose="020F0502020204030204"/>
                <a:cs typeface="Calibri" panose="020F0502020204030204"/>
                <a:sym typeface="Calibri" panose="020F0502020204030204"/>
              </a:rPr>
              <a:t>or</a:t>
            </a:r>
            <a:r>
              <a:rPr lang="en-US" sz="1800">
                <a:latin typeface="Calibri" panose="020F0502020204030204"/>
                <a:ea typeface="Calibri" panose="020F0502020204030204"/>
                <a:cs typeface="Calibri" panose="020F0502020204030204"/>
                <a:sym typeface="Calibri" panose="020F0502020204030204"/>
              </a:rPr>
              <a:t> </a:t>
            </a:r>
            <a:r>
              <a:rPr lang="en-US" sz="1800" b="1">
                <a:latin typeface="Calibri" panose="020F0502020204030204"/>
                <a:ea typeface="Calibri" panose="020F0502020204030204"/>
                <a:cs typeface="Calibri" panose="020F0502020204030204"/>
                <a:sym typeface="Calibri" panose="020F0502020204030204"/>
              </a:rPr>
              <a:t>false</a:t>
            </a:r>
            <a:r>
              <a:rPr lang="en-US" sz="1800">
                <a:latin typeface="Calibri" panose="020F0502020204030204"/>
                <a:ea typeface="Calibri" panose="020F0502020204030204"/>
                <a:cs typeface="Calibri" panose="020F0502020204030204"/>
                <a:sym typeface="Calibri" panose="020F0502020204030204"/>
              </a:rPr>
              <a:t>.</a:t>
            </a:r>
            <a:endParaRPr lang="en-US" sz="1800">
              <a:latin typeface="Calibri" panose="020F0502020204030204"/>
              <a:ea typeface="Calibri" panose="020F0502020204030204"/>
              <a:cs typeface="Calibri" panose="020F0502020204030204"/>
              <a:sym typeface="Calibri" panose="020F0502020204030204"/>
            </a:endParaRPr>
          </a:p>
          <a:p>
            <a:pPr marL="403225" lvl="0" indent="-403225" algn="l" rtl="0">
              <a:lnSpc>
                <a:spcPct val="100000"/>
              </a:lnSpc>
              <a:spcBef>
                <a:spcPts val="625"/>
              </a:spcBef>
              <a:spcAft>
                <a:spcPts val="0"/>
              </a:spcAft>
              <a:buClr>
                <a:srgbClr val="911B21"/>
              </a:buClr>
              <a:buSzPts val="1800"/>
              <a:buFont typeface="Arial" panose="020B0604020202020204"/>
              <a:buAutoNum type="arabicPeriod"/>
            </a:pPr>
            <a:r>
              <a:rPr lang="en-US" sz="1800">
                <a:latin typeface="Calibri" panose="020F0502020204030204"/>
                <a:ea typeface="Calibri" panose="020F0502020204030204"/>
                <a:cs typeface="Calibri" panose="020F0502020204030204"/>
                <a:sym typeface="Calibri" panose="020F0502020204030204"/>
              </a:rPr>
              <a:t>The three steps in the accounting process are identification, recording, and communication.</a:t>
            </a:r>
            <a:endParaRPr lang="en-US" sz="1800">
              <a:latin typeface="Calibri" panose="020F0502020204030204"/>
              <a:ea typeface="Calibri" panose="020F0502020204030204"/>
              <a:cs typeface="Calibri" panose="020F0502020204030204"/>
              <a:sym typeface="Calibri" panose="020F0502020204030204"/>
            </a:endParaRPr>
          </a:p>
          <a:p>
            <a:pPr marL="403225" lvl="0" indent="-403225" algn="l" rtl="0">
              <a:lnSpc>
                <a:spcPct val="100000"/>
              </a:lnSpc>
              <a:spcBef>
                <a:spcPts val="625"/>
              </a:spcBef>
              <a:spcAft>
                <a:spcPts val="0"/>
              </a:spcAft>
              <a:buClr>
                <a:srgbClr val="911B21"/>
              </a:buClr>
              <a:buSzPts val="1800"/>
              <a:buFont typeface="Arial" panose="020B0604020202020204"/>
              <a:buAutoNum type="arabicPeriod"/>
            </a:pPr>
            <a:r>
              <a:rPr lang="en-US" sz="1800">
                <a:latin typeface="Calibri" panose="020F0502020204030204"/>
                <a:ea typeface="Calibri" panose="020F0502020204030204"/>
                <a:cs typeface="Calibri" panose="020F0502020204030204"/>
                <a:sym typeface="Calibri" panose="020F0502020204030204"/>
              </a:rPr>
              <a:t>Bookkeeping encompasses all steps in the accounting process.</a:t>
            </a:r>
            <a:endParaRPr lang="en-US" sz="1800">
              <a:latin typeface="Calibri" panose="020F0502020204030204"/>
              <a:ea typeface="Calibri" panose="020F0502020204030204"/>
              <a:cs typeface="Calibri" panose="020F0502020204030204"/>
              <a:sym typeface="Calibri" panose="020F0502020204030204"/>
            </a:endParaRPr>
          </a:p>
          <a:p>
            <a:pPr marL="403225" lvl="0" indent="-403225" algn="l" rtl="0">
              <a:lnSpc>
                <a:spcPct val="100000"/>
              </a:lnSpc>
              <a:spcBef>
                <a:spcPts val="625"/>
              </a:spcBef>
              <a:spcAft>
                <a:spcPts val="0"/>
              </a:spcAft>
              <a:buClr>
                <a:srgbClr val="911B21"/>
              </a:buClr>
              <a:buSzPts val="1800"/>
              <a:buFont typeface="Arial" panose="020B0604020202020204"/>
              <a:buAutoNum type="arabicPeriod"/>
            </a:pPr>
            <a:r>
              <a:rPr lang="en-US" sz="1800">
                <a:latin typeface="Calibri" panose="020F0502020204030204"/>
                <a:ea typeface="Calibri" panose="020F0502020204030204"/>
                <a:cs typeface="Calibri" panose="020F0502020204030204"/>
                <a:sym typeface="Calibri" panose="020F0502020204030204"/>
              </a:rPr>
              <a:t>Accountants prepare, but do not interpret, financial reports.</a:t>
            </a:r>
            <a:endParaRPr lang="en-US" sz="1800">
              <a:latin typeface="Calibri" panose="020F0502020204030204"/>
              <a:ea typeface="Calibri" panose="020F0502020204030204"/>
              <a:cs typeface="Calibri" panose="020F0502020204030204"/>
              <a:sym typeface="Calibri" panose="020F0502020204030204"/>
            </a:endParaRPr>
          </a:p>
          <a:p>
            <a:pPr marL="403225" lvl="0" indent="-403225" algn="l" rtl="0">
              <a:lnSpc>
                <a:spcPct val="100000"/>
              </a:lnSpc>
              <a:spcBef>
                <a:spcPts val="625"/>
              </a:spcBef>
              <a:spcAft>
                <a:spcPts val="0"/>
              </a:spcAft>
              <a:buClr>
                <a:srgbClr val="911B21"/>
              </a:buClr>
              <a:buSzPts val="1800"/>
              <a:buFont typeface="Arial" panose="020B0604020202020204"/>
              <a:buAutoNum type="arabicPeriod"/>
            </a:pPr>
            <a:r>
              <a:rPr lang="en-US" sz="1800">
                <a:latin typeface="Calibri" panose="020F0502020204030204"/>
                <a:ea typeface="Calibri" panose="020F0502020204030204"/>
                <a:cs typeface="Calibri" panose="020F0502020204030204"/>
                <a:sym typeface="Calibri" panose="020F0502020204030204"/>
              </a:rPr>
              <a:t>The two most common types of external users are investors and company officers.</a:t>
            </a:r>
            <a:endParaRPr lang="en-US" sz="1800">
              <a:latin typeface="Calibri" panose="020F0502020204030204"/>
              <a:ea typeface="Calibri" panose="020F0502020204030204"/>
              <a:cs typeface="Calibri" panose="020F0502020204030204"/>
              <a:sym typeface="Calibri" panose="020F0502020204030204"/>
            </a:endParaRPr>
          </a:p>
          <a:p>
            <a:pPr marL="403225" lvl="0" indent="-403225" algn="l" rtl="0">
              <a:lnSpc>
                <a:spcPct val="100000"/>
              </a:lnSpc>
              <a:spcBef>
                <a:spcPts val="625"/>
              </a:spcBef>
              <a:spcAft>
                <a:spcPts val="0"/>
              </a:spcAft>
              <a:buClr>
                <a:srgbClr val="911B21"/>
              </a:buClr>
              <a:buSzPts val="1800"/>
              <a:buFont typeface="Arial" panose="020B0604020202020204"/>
              <a:buAutoNum type="arabicPeriod"/>
            </a:pPr>
            <a:r>
              <a:rPr lang="en-US" sz="1800">
                <a:latin typeface="Calibri" panose="020F0502020204030204"/>
                <a:ea typeface="Calibri" panose="020F0502020204030204"/>
                <a:cs typeface="Calibri" panose="020F0502020204030204"/>
                <a:sym typeface="Calibri" panose="020F0502020204030204"/>
              </a:rPr>
              <a:t>Managerial accounting activities focus on reports for internal users.</a:t>
            </a:r>
            <a:endParaRPr lang="en-US" sz="18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1800"/>
              <a:buNone/>
            </a:pPr>
            <a:r>
              <a:rPr lang="en-US" sz="1800" b="1">
                <a:latin typeface="Calibri" panose="020F0502020204030204"/>
                <a:ea typeface="Calibri" panose="020F0502020204030204"/>
                <a:cs typeface="Calibri" panose="020F0502020204030204"/>
                <a:sym typeface="Calibri" panose="020F0502020204030204"/>
              </a:rPr>
              <a:t>Solution:</a:t>
            </a:r>
            <a:endParaRPr lang="en-US" sz="1800" b="1">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1800"/>
              <a:buFont typeface="Arial" panose="020B0604020202020204"/>
              <a:buAutoNum type="arabicPeriod"/>
            </a:pPr>
            <a:r>
              <a:rPr lang="en-US" sz="1800" b="1">
                <a:latin typeface="Calibri" panose="020F0502020204030204"/>
                <a:ea typeface="Calibri" panose="020F0502020204030204"/>
                <a:cs typeface="Calibri" panose="020F0502020204030204"/>
                <a:sym typeface="Calibri" panose="020F0502020204030204"/>
              </a:rPr>
              <a:t>True</a:t>
            </a:r>
            <a:endParaRPr lang="en-US" sz="1800" b="1">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1800"/>
              <a:buFont typeface="Arial" panose="020B0604020202020204"/>
              <a:buAutoNum type="arabicPeriod"/>
            </a:pPr>
            <a:r>
              <a:rPr lang="en-US" sz="1800" b="1">
                <a:latin typeface="Calibri" panose="020F0502020204030204"/>
                <a:ea typeface="Calibri" panose="020F0502020204030204"/>
                <a:cs typeface="Calibri" panose="020F0502020204030204"/>
                <a:sym typeface="Calibri" panose="020F0502020204030204"/>
              </a:rPr>
              <a:t>False</a:t>
            </a:r>
            <a:endParaRPr lang="en-US" sz="1800" b="1">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1800"/>
              <a:buFont typeface="Arial" panose="020B0604020202020204"/>
              <a:buAutoNum type="arabicPeriod"/>
            </a:pPr>
            <a:r>
              <a:rPr lang="en-US" sz="1800" b="1">
                <a:latin typeface="Calibri" panose="020F0502020204030204"/>
                <a:ea typeface="Calibri" panose="020F0502020204030204"/>
                <a:cs typeface="Calibri" panose="020F0502020204030204"/>
                <a:sym typeface="Calibri" panose="020F0502020204030204"/>
              </a:rPr>
              <a:t>False</a:t>
            </a:r>
            <a:endParaRPr lang="en-US" sz="1800" b="1">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1800"/>
              <a:buFont typeface="Arial" panose="020B0604020202020204"/>
              <a:buAutoNum type="arabicPeriod"/>
            </a:pPr>
            <a:r>
              <a:rPr lang="en-US" sz="1800" b="1">
                <a:latin typeface="Calibri" panose="020F0502020204030204"/>
                <a:ea typeface="Calibri" panose="020F0502020204030204"/>
                <a:cs typeface="Calibri" panose="020F0502020204030204"/>
                <a:sym typeface="Calibri" panose="020F0502020204030204"/>
              </a:rPr>
              <a:t>False</a:t>
            </a:r>
            <a:endParaRPr lang="en-US" sz="1800" b="1">
              <a:latin typeface="Calibri" panose="020F0502020204030204"/>
              <a:ea typeface="Calibri" panose="020F0502020204030204"/>
              <a:cs typeface="Calibri" panose="020F0502020204030204"/>
              <a:sym typeface="Calibri" panose="020F0502020204030204"/>
            </a:endParaRPr>
          </a:p>
          <a:p>
            <a:pPr marL="457200" lvl="0" indent="-457200" algn="l" rtl="0">
              <a:lnSpc>
                <a:spcPct val="100000"/>
              </a:lnSpc>
              <a:spcBef>
                <a:spcPts val="625"/>
              </a:spcBef>
              <a:spcAft>
                <a:spcPts val="0"/>
              </a:spcAft>
              <a:buClr>
                <a:srgbClr val="911B21"/>
              </a:buClr>
              <a:buSzPts val="1800"/>
              <a:buFont typeface="Arial" panose="020B0604020202020204"/>
              <a:buAutoNum type="arabicPeriod"/>
            </a:pPr>
            <a:r>
              <a:rPr lang="en-US" sz="1800" b="1">
                <a:latin typeface="Calibri" panose="020F0502020204030204"/>
                <a:ea typeface="Calibri" panose="020F0502020204030204"/>
                <a:cs typeface="Calibri" panose="020F0502020204030204"/>
                <a:sym typeface="Calibri" panose="020F0502020204030204"/>
              </a:rPr>
              <a:t>True</a:t>
            </a:r>
            <a:endParaRPr sz="1800" b="1">
              <a:latin typeface="Calibri" panose="020F0502020204030204"/>
              <a:ea typeface="Calibri" panose="020F0502020204030204"/>
              <a:cs typeface="Calibri" panose="020F0502020204030204"/>
              <a:sym typeface="Calibri" panose="020F0502020204030204"/>
            </a:endParaRPr>
          </a:p>
        </p:txBody>
      </p:sp>
      <p:sp>
        <p:nvSpPr>
          <p:cNvPr id="238" name="Google Shape;238;p10"/>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p11"/>
          <p:cNvSpPr txBox="1"/>
          <p:nvPr>
            <p:ph type="title"/>
          </p:nvPr>
        </p:nvSpPr>
        <p:spPr>
          <a:xfrm>
            <a:off x="0" y="457199"/>
            <a:ext cx="9144000" cy="1073649"/>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2400"/>
              <a:buFont typeface="Calibri" panose="020F0502020204030204"/>
              <a:buNone/>
            </a:pPr>
            <a:r>
              <a:rPr lang="en-US" sz="2400">
                <a:solidFill>
                  <a:srgbClr val="911621"/>
                </a:solidFill>
                <a:latin typeface="Calibri" panose="020F0502020204030204"/>
                <a:ea typeface="Calibri" panose="020F0502020204030204"/>
                <a:cs typeface="Calibri" panose="020F0502020204030204"/>
                <a:sym typeface="Calibri" panose="020F0502020204030204"/>
              </a:rPr>
              <a:t>LEARNING OBJECTIVE 2</a:t>
            </a:r>
            <a:br>
              <a:rPr lang="en-US" sz="2400">
                <a:solidFill>
                  <a:srgbClr val="911621"/>
                </a:solidFill>
                <a:latin typeface="Calibri" panose="020F0502020204030204"/>
                <a:ea typeface="Calibri" panose="020F0502020204030204"/>
                <a:cs typeface="Calibri" panose="020F0502020204030204"/>
                <a:sym typeface="Calibri" panose="020F0502020204030204"/>
              </a:rPr>
            </a:br>
            <a:r>
              <a:rPr lang="en-US" sz="2400">
                <a:solidFill>
                  <a:schemeClr val="dk1"/>
                </a:solidFill>
                <a:latin typeface="Calibri" panose="020F0502020204030204"/>
                <a:ea typeface="Calibri" panose="020F0502020204030204"/>
                <a:cs typeface="Calibri" panose="020F0502020204030204"/>
                <a:sym typeface="Calibri" panose="020F0502020204030204"/>
              </a:rPr>
              <a:t>Explain the Building Blocks of Accounting: Ethics, Principles, and Assumptions</a:t>
            </a: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4" name="Google Shape;244;p11"/>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406400" lvl="0" indent="-406400" algn="l" rtl="0">
              <a:lnSpc>
                <a:spcPct val="100000"/>
              </a:lnSpc>
              <a:spcBef>
                <a:spcPts val="0"/>
              </a:spcBef>
              <a:spcAft>
                <a:spcPts val="0"/>
              </a:spcAft>
              <a:buClr>
                <a:schemeClr val="dk1"/>
              </a:buClr>
              <a:buSzPts val="2800"/>
              <a:buFont typeface="Calibri" panose="020F0502020204030204"/>
              <a:buNone/>
            </a:pPr>
            <a:r>
              <a:rPr lang="en-US" sz="2800" b="1">
                <a:latin typeface="Calibri" panose="020F0502020204030204"/>
                <a:ea typeface="Calibri" panose="020F0502020204030204"/>
                <a:cs typeface="Calibri" panose="020F0502020204030204"/>
                <a:sym typeface="Calibri" panose="020F0502020204030204"/>
              </a:rPr>
              <a:t>Ethics in Financial Reporting</a:t>
            </a:r>
            <a:endParaRPr lang="en-US" sz="2800" b="1">
              <a:latin typeface="Calibri" panose="020F0502020204030204"/>
              <a:ea typeface="Calibri" panose="020F0502020204030204"/>
              <a:cs typeface="Calibri" panose="020F0502020204030204"/>
              <a:sym typeface="Calibri" panose="020F0502020204030204"/>
            </a:endParaRPr>
          </a:p>
          <a:p>
            <a:pPr marL="291465" lvl="2" indent="-291465" algn="l" rtl="0">
              <a:lnSpc>
                <a:spcPct val="90000"/>
              </a:lnSpc>
              <a:spcBef>
                <a:spcPts val="1000"/>
              </a:spcBef>
              <a:spcAft>
                <a:spcPts val="0"/>
              </a:spcAft>
              <a:buClr>
                <a:srgbClr val="911B21"/>
              </a:buClr>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Recent financial scandals include </a:t>
            </a:r>
            <a:r>
              <a:rPr lang="en-US" sz="2800" b="1">
                <a:latin typeface="Calibri" panose="020F0502020204030204"/>
                <a:ea typeface="Calibri" panose="020F0502020204030204"/>
                <a:cs typeface="Calibri" panose="020F0502020204030204"/>
                <a:sym typeface="Calibri" panose="020F0502020204030204"/>
              </a:rPr>
              <a:t>Enron, WorldCom, HealthSouth, 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G,</a:t>
            </a:r>
            <a:r>
              <a:rPr lang="en-US" sz="2800">
                <a:latin typeface="Calibri" panose="020F0502020204030204"/>
                <a:ea typeface="Calibri" panose="020F0502020204030204"/>
                <a:cs typeface="Calibri" panose="020F0502020204030204"/>
                <a:sym typeface="Calibri" panose="020F0502020204030204"/>
              </a:rPr>
              <a:t> and other companies.</a:t>
            </a:r>
            <a:endParaRPr lang="en-US" sz="2800">
              <a:latin typeface="Calibri" panose="020F0502020204030204"/>
              <a:ea typeface="Calibri" panose="020F0502020204030204"/>
              <a:cs typeface="Calibri" panose="020F0502020204030204"/>
              <a:sym typeface="Calibri" panose="020F0502020204030204"/>
            </a:endParaRPr>
          </a:p>
          <a:p>
            <a:pPr marL="291465" lvl="2" indent="-291465" algn="l" rtl="0">
              <a:lnSpc>
                <a:spcPct val="90000"/>
              </a:lnSpc>
              <a:spcBef>
                <a:spcPts val="1000"/>
              </a:spcBef>
              <a:spcAft>
                <a:spcPts val="0"/>
              </a:spcAft>
              <a:buClr>
                <a:srgbClr val="911B21"/>
              </a:buClr>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Regulators and lawmakers were concerned that the economy would suffer if investors lost confidence in corporate accounting. In response, </a:t>
            </a:r>
            <a:r>
              <a:rPr lang="en-US" sz="2600">
                <a:latin typeface="Calibri" panose="020F0502020204030204"/>
                <a:ea typeface="Calibri" panose="020F0502020204030204"/>
                <a:cs typeface="Calibri" panose="020F0502020204030204"/>
                <a:sym typeface="Calibri" panose="020F0502020204030204"/>
              </a:rPr>
              <a:t>Congress passed </a:t>
            </a:r>
            <a:r>
              <a:rPr lang="en-US" sz="2600" b="1">
                <a:latin typeface="Calibri" panose="020F0502020204030204"/>
                <a:ea typeface="Calibri" panose="020F0502020204030204"/>
                <a:cs typeface="Calibri" panose="020F0502020204030204"/>
                <a:sym typeface="Calibri" panose="020F0502020204030204"/>
              </a:rPr>
              <a:t>Sarbanes-Oxley Act (S</a:t>
            </a:r>
            <a:r>
              <a:rPr lang="en-US" sz="100" b="1">
                <a:latin typeface="Calibri" panose="020F0502020204030204"/>
                <a:ea typeface="Calibri" panose="020F0502020204030204"/>
                <a:cs typeface="Calibri" panose="020F0502020204030204"/>
                <a:sym typeface="Calibri" panose="020F0502020204030204"/>
              </a:rPr>
              <a:t> </a:t>
            </a:r>
            <a:r>
              <a:rPr lang="en-US" sz="2600" b="1">
                <a:latin typeface="Calibri" panose="020F0502020204030204"/>
                <a:ea typeface="Calibri" panose="020F0502020204030204"/>
                <a:cs typeface="Calibri" panose="020F0502020204030204"/>
                <a:sym typeface="Calibri" panose="020F0502020204030204"/>
              </a:rPr>
              <a:t>O</a:t>
            </a:r>
            <a:r>
              <a:rPr lang="en-US" sz="100" b="1">
                <a:latin typeface="Calibri" panose="020F0502020204030204"/>
                <a:ea typeface="Calibri" panose="020F0502020204030204"/>
                <a:cs typeface="Calibri" panose="020F0502020204030204"/>
                <a:sym typeface="Calibri" panose="020F0502020204030204"/>
              </a:rPr>
              <a:t> </a:t>
            </a:r>
            <a:r>
              <a:rPr lang="en-US" sz="2600" b="1">
                <a:latin typeface="Calibri" panose="020F0502020204030204"/>
                <a:ea typeface="Calibri" panose="020F0502020204030204"/>
                <a:cs typeface="Calibri" panose="020F0502020204030204"/>
                <a:sym typeface="Calibri" panose="020F0502020204030204"/>
              </a:rPr>
              <a:t>X).</a:t>
            </a:r>
            <a:endParaRPr lang="en-US" sz="2600" b="1">
              <a:latin typeface="Calibri" panose="020F0502020204030204"/>
              <a:ea typeface="Calibri" panose="020F0502020204030204"/>
              <a:cs typeface="Calibri" panose="020F0502020204030204"/>
              <a:sym typeface="Calibri" panose="020F0502020204030204"/>
            </a:endParaRPr>
          </a:p>
          <a:p>
            <a:pPr marL="291465" lvl="3" indent="-291465" algn="l" rtl="0">
              <a:lnSpc>
                <a:spcPct val="90000"/>
              </a:lnSpc>
              <a:spcBef>
                <a:spcPts val="1000"/>
              </a:spcBef>
              <a:spcAft>
                <a:spcPts val="0"/>
              </a:spcAft>
              <a:buClr>
                <a:srgbClr val="911B21"/>
              </a:buClr>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Effective financial reporting depends on sound ethical behavior.</a:t>
            </a:r>
            <a:endParaRPr lang="en-US" sz="2800">
              <a:latin typeface="Calibri" panose="020F0502020204030204"/>
              <a:ea typeface="Calibri" panose="020F0502020204030204"/>
              <a:cs typeface="Calibri" panose="020F0502020204030204"/>
              <a:sym typeface="Calibri" panose="020F0502020204030204"/>
            </a:endParaRPr>
          </a:p>
        </p:txBody>
      </p:sp>
      <p:sp>
        <p:nvSpPr>
          <p:cNvPr id="245" name="Google Shape;245;p11"/>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50" name="Shape 250"/>
        <p:cNvGrpSpPr/>
        <p:nvPr/>
      </p:nvGrpSpPr>
      <p:grpSpPr>
        <a:xfrm>
          <a:off x="0" y="0"/>
          <a:ext cx="0" cy="0"/>
          <a:chOff x="0" y="0"/>
          <a:chExt cx="0" cy="0"/>
        </a:xfrm>
      </p:grpSpPr>
      <p:sp>
        <p:nvSpPr>
          <p:cNvPr id="251" name="Google Shape;251;p1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Ethics in Financial Reporting</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Steps</a:t>
            </a:r>
            <a:endParaRPr sz="4400">
              <a:latin typeface="Calibri" panose="020F0502020204030204"/>
              <a:ea typeface="Calibri" panose="020F0502020204030204"/>
              <a:cs typeface="Calibri" panose="020F0502020204030204"/>
              <a:sym typeface="Calibri" panose="020F0502020204030204"/>
            </a:endParaRPr>
          </a:p>
        </p:txBody>
      </p:sp>
      <p:sp>
        <p:nvSpPr>
          <p:cNvPr id="252" name="Google Shape;252;p12"/>
          <p:cNvSpPr txBox="1"/>
          <p:nvPr>
            <p:ph type="body" idx="1"/>
          </p:nvPr>
        </p:nvSpPr>
        <p:spPr>
          <a:xfrm>
            <a:off x="304800" y="1752599"/>
            <a:ext cx="6387548" cy="2819399"/>
          </a:xfrm>
          <a:prstGeom prst="rect">
            <a:avLst/>
          </a:prstGeom>
          <a:noFill/>
          <a:ln>
            <a:noFill/>
          </a:ln>
        </p:spPr>
        <p:txBody>
          <a:bodyPr spcFirstLastPara="1" wrap="square" lIns="91425" tIns="45700" rIns="91425" bIns="45700" anchor="t" anchorCtr="0">
            <a:noAutofit/>
          </a:bodyPr>
          <a:lstStyle/>
          <a:p>
            <a:pPr marL="403225" lvl="0" indent="-403225" algn="l" rtl="0">
              <a:lnSpc>
                <a:spcPct val="100000"/>
              </a:lnSpc>
              <a:spcBef>
                <a:spcPts val="0"/>
              </a:spcBef>
              <a:spcAft>
                <a:spcPts val="0"/>
              </a:spcAft>
              <a:buClr>
                <a:schemeClr val="accent2"/>
              </a:buClr>
              <a:buSzPts val="1800"/>
              <a:buFont typeface="Arial" panose="020B0604020202020204"/>
              <a:buAutoNum type="arabicPeriod"/>
            </a:pPr>
            <a:r>
              <a:rPr lang="en-US" sz="1800" b="1">
                <a:latin typeface="Calibri" panose="020F0502020204030204"/>
                <a:ea typeface="Calibri" panose="020F0502020204030204"/>
                <a:cs typeface="Calibri" panose="020F0502020204030204"/>
                <a:sym typeface="Calibri" panose="020F0502020204030204"/>
              </a:rPr>
              <a:t>Recognize an ethical situation and the ethical issues involved.</a:t>
            </a:r>
            <a:endParaRPr lang="en-US" sz="1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Use your personal ethics to identify ethical situations and issues. Some businesses and professional organizations provide written codes of ethics for guidance in some business situations.</a:t>
            </a:r>
            <a:endParaRPr lang="en-US" sz="1800">
              <a:latin typeface="Calibri" panose="020F0502020204030204"/>
              <a:ea typeface="Calibri" panose="020F0502020204030204"/>
              <a:cs typeface="Calibri" panose="020F0502020204030204"/>
              <a:sym typeface="Calibri" panose="020F0502020204030204"/>
            </a:endParaRPr>
          </a:p>
          <a:p>
            <a:pPr marL="403225" lvl="0" indent="-403225" algn="l" rtl="0">
              <a:lnSpc>
                <a:spcPct val="100000"/>
              </a:lnSpc>
              <a:spcBef>
                <a:spcPts val="555"/>
              </a:spcBef>
              <a:spcAft>
                <a:spcPts val="0"/>
              </a:spcAft>
              <a:buClr>
                <a:schemeClr val="accent2"/>
              </a:buClr>
              <a:buSzPts val="1800"/>
              <a:buFont typeface="Arial" panose="020B0604020202020204"/>
              <a:buAutoNum type="arabicPeriod" startAt="2"/>
            </a:pPr>
            <a:r>
              <a:rPr lang="en-US" sz="1800" b="1">
                <a:latin typeface="Calibri" panose="020F0502020204030204"/>
                <a:ea typeface="Calibri" panose="020F0502020204030204"/>
                <a:cs typeface="Calibri" panose="020F0502020204030204"/>
                <a:sym typeface="Calibri" panose="020F0502020204030204"/>
              </a:rPr>
              <a:t>Identify and analyze the principal elements in the situation.</a:t>
            </a:r>
            <a:endParaRPr lang="en-US" sz="1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Identify the </a:t>
            </a:r>
            <a:r>
              <a:rPr lang="en-US" sz="1800" b="1">
                <a:latin typeface="Calibri" panose="020F0502020204030204"/>
                <a:ea typeface="Calibri" panose="020F0502020204030204"/>
                <a:cs typeface="Calibri" panose="020F0502020204030204"/>
                <a:sym typeface="Calibri" panose="020F0502020204030204"/>
              </a:rPr>
              <a:t>stakeholders</a:t>
            </a:r>
            <a:r>
              <a:rPr lang="en-US" sz="1800">
                <a:latin typeface="Calibri" panose="020F0502020204030204"/>
                <a:ea typeface="Calibri" panose="020F0502020204030204"/>
                <a:cs typeface="Calibri" panose="020F0502020204030204"/>
                <a:sym typeface="Calibri" panose="020F0502020204030204"/>
              </a:rPr>
              <a:t>—persons or groups who may be harmed or benefited. Ask the question: What are the responsibilities and obligations of the parties involved?</a:t>
            </a:r>
            <a:endParaRPr lang="en-US" sz="1800">
              <a:latin typeface="Calibri" panose="020F0502020204030204"/>
              <a:ea typeface="Calibri" panose="020F0502020204030204"/>
              <a:cs typeface="Calibri" panose="020F0502020204030204"/>
              <a:sym typeface="Calibri" panose="020F0502020204030204"/>
            </a:endParaRPr>
          </a:p>
        </p:txBody>
      </p:sp>
      <p:pic>
        <p:nvPicPr>
          <p:cNvPr id="253" name="Google Shape;253;p12" descr="A diagram illustrates the steps involving in solving an Ethical Dilemma. An illustration shows a balanced weighing scale. The left plate has alternative number 1 and the right plate has alternative number 2."/>
          <p:cNvPicPr preferRelativeResize="0"/>
          <p:nvPr>
            <p:ph type="pic" idx="2"/>
          </p:nvPr>
        </p:nvPicPr>
        <p:blipFill rotWithShape="1">
          <a:blip r:embed="rId1"/>
          <a:srcRect/>
          <a:stretch>
            <a:fillRect/>
          </a:stretch>
        </p:blipFill>
        <p:spPr>
          <a:xfrm>
            <a:off x="6658646" y="2062151"/>
            <a:ext cx="2314361" cy="2172995"/>
          </a:xfrm>
          <a:prstGeom prst="rect">
            <a:avLst/>
          </a:prstGeom>
          <a:noFill/>
          <a:ln>
            <a:noFill/>
          </a:ln>
        </p:spPr>
      </p:pic>
      <p:sp>
        <p:nvSpPr>
          <p:cNvPr id="254" name="Google Shape;254;p12"/>
          <p:cNvSpPr txBox="1"/>
          <p:nvPr>
            <p:ph type="body" idx="5"/>
          </p:nvPr>
        </p:nvSpPr>
        <p:spPr>
          <a:xfrm>
            <a:off x="304800" y="4571999"/>
            <a:ext cx="8534400" cy="1590261"/>
          </a:xfrm>
          <a:prstGeom prst="rect">
            <a:avLst/>
          </a:prstGeom>
          <a:noFill/>
          <a:ln>
            <a:noFill/>
          </a:ln>
        </p:spPr>
        <p:txBody>
          <a:bodyPr spcFirstLastPara="1" wrap="square" lIns="91425" tIns="45700" rIns="91425" bIns="45700" anchor="t" anchorCtr="0">
            <a:noAutofit/>
          </a:bodyPr>
          <a:lstStyle/>
          <a:p>
            <a:pPr marL="403225" lvl="0" indent="-403225" algn="l" rtl="0">
              <a:lnSpc>
                <a:spcPct val="100000"/>
              </a:lnSpc>
              <a:spcBef>
                <a:spcPts val="0"/>
              </a:spcBef>
              <a:spcAft>
                <a:spcPts val="0"/>
              </a:spcAft>
              <a:buClr>
                <a:schemeClr val="accent2"/>
              </a:buClr>
              <a:buSzPts val="1800"/>
              <a:buFont typeface="Arial" panose="020B0604020202020204"/>
              <a:buAutoNum type="arabicPeriod" startAt="3"/>
            </a:pPr>
            <a:r>
              <a:rPr lang="en-US" sz="1800" b="1">
                <a:latin typeface="Calibri" panose="020F0502020204030204"/>
                <a:ea typeface="Calibri" panose="020F0502020204030204"/>
                <a:cs typeface="Calibri" panose="020F0502020204030204"/>
                <a:sym typeface="Calibri" panose="020F0502020204030204"/>
              </a:rPr>
              <a:t>Identify the alternatives, and weigh the impact of each alternative on various stakeholders.</a:t>
            </a:r>
            <a:endParaRPr lang="en-US" sz="1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Select the most ethical alternative, considering all the consequences. Sometimes there will be one right answer. Other situations involve more than one right solution; these situations require an evaluation of each and a selection of the best alternative.</a:t>
            </a:r>
            <a:endParaRPr lang="en-US" sz="1800">
              <a:latin typeface="Calibri" panose="020F0502020204030204"/>
              <a:ea typeface="Calibri" panose="020F0502020204030204"/>
              <a:cs typeface="Calibri" panose="020F0502020204030204"/>
              <a:sym typeface="Calibri" panose="020F0502020204030204"/>
            </a:endParaRPr>
          </a:p>
        </p:txBody>
      </p:sp>
      <p:sp>
        <p:nvSpPr>
          <p:cNvPr id="255" name="Google Shape;255;p12"/>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sp>
        <p:nvSpPr>
          <p:cNvPr id="260" name="Google Shape;260;p1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Ethics in Financial Reporting</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Question</a:t>
            </a:r>
            <a:endParaRPr sz="3100">
              <a:latin typeface="Calibri" panose="020F0502020204030204"/>
              <a:ea typeface="Calibri" panose="020F0502020204030204"/>
              <a:cs typeface="Calibri" panose="020F0502020204030204"/>
              <a:sym typeface="Calibri" panose="020F0502020204030204"/>
            </a:endParaRPr>
          </a:p>
        </p:txBody>
      </p:sp>
      <p:sp>
        <p:nvSpPr>
          <p:cNvPr id="261" name="Google Shape;261;p13"/>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None/>
            </a:pPr>
            <a:r>
              <a:rPr lang="en-US" sz="2400">
                <a:latin typeface="Calibri" panose="020F0502020204030204"/>
                <a:ea typeface="Calibri" panose="020F0502020204030204"/>
                <a:cs typeface="Calibri" panose="020F0502020204030204"/>
                <a:sym typeface="Calibri" panose="020F0502020204030204"/>
              </a:rPr>
              <a:t>Ethics are the standards of conduct by which one’s actions are judged as:</a:t>
            </a:r>
            <a:endParaRPr lang="en-US" sz="24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1500"/>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right or wrong.</a:t>
            </a:r>
            <a:endParaRPr lang="en-US" sz="24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1500"/>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honest or dishonest.</a:t>
            </a:r>
            <a:endParaRPr lang="en-US" sz="24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1500"/>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fair or not fair.</a:t>
            </a:r>
            <a:endParaRPr lang="en-US" sz="24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1500"/>
              </a:spcBef>
              <a:spcAft>
                <a:spcPts val="0"/>
              </a:spcAft>
              <a:buClr>
                <a:srgbClr val="911B21"/>
              </a:buClr>
              <a:buSzPts val="2400"/>
              <a:buFont typeface="Arial" panose="020B0604020202020204"/>
              <a:buAutoNum type="alphaLcPeriod"/>
            </a:pPr>
            <a:r>
              <a:rPr lang="en-US" sz="2400">
                <a:latin typeface="Calibri" panose="020F0502020204030204"/>
                <a:ea typeface="Calibri" panose="020F0502020204030204"/>
                <a:cs typeface="Calibri" panose="020F0502020204030204"/>
                <a:sym typeface="Calibri" panose="020F0502020204030204"/>
              </a:rPr>
              <a:t>all of these options.</a:t>
            </a:r>
            <a:endParaRPr sz="2400">
              <a:latin typeface="Calibri" panose="020F0502020204030204"/>
              <a:ea typeface="Calibri" panose="020F0502020204030204"/>
              <a:cs typeface="Calibri" panose="020F0502020204030204"/>
              <a:sym typeface="Calibri" panose="020F0502020204030204"/>
            </a:endParaRPr>
          </a:p>
        </p:txBody>
      </p:sp>
      <p:sp>
        <p:nvSpPr>
          <p:cNvPr id="262" name="Google Shape;262;p13"/>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66" name="Shape 266"/>
        <p:cNvGrpSpPr/>
        <p:nvPr/>
      </p:nvGrpSpPr>
      <p:grpSpPr>
        <a:xfrm>
          <a:off x="0" y="0"/>
          <a:ext cx="0" cy="0"/>
          <a:chOff x="0" y="0"/>
          <a:chExt cx="0" cy="0"/>
        </a:xfrm>
      </p:grpSpPr>
      <p:sp>
        <p:nvSpPr>
          <p:cNvPr id="267" name="Google Shape;267;p1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Ethics in Financial Reporting</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Answer</a:t>
            </a:r>
            <a:endParaRPr sz="2800">
              <a:latin typeface="Calibri" panose="020F0502020204030204"/>
              <a:ea typeface="Calibri" panose="020F0502020204030204"/>
              <a:cs typeface="Calibri" panose="020F0502020204030204"/>
              <a:sym typeface="Calibri" panose="020F0502020204030204"/>
            </a:endParaRPr>
          </a:p>
        </p:txBody>
      </p:sp>
      <p:sp>
        <p:nvSpPr>
          <p:cNvPr id="268" name="Google Shape;268;p14"/>
          <p:cNvSpPr txBox="1"/>
          <p:nvPr>
            <p:ph type="body" idx="1"/>
          </p:nvPr>
        </p:nvSpPr>
        <p:spPr>
          <a:xfrm>
            <a:off x="304800" y="1752600"/>
            <a:ext cx="8534400" cy="28591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600"/>
              <a:buNone/>
            </a:pPr>
            <a:r>
              <a:rPr lang="en-US" sz="2600">
                <a:latin typeface="Calibri" panose="020F0502020204030204"/>
                <a:ea typeface="Calibri" panose="020F0502020204030204"/>
                <a:cs typeface="Calibri" panose="020F0502020204030204"/>
                <a:sym typeface="Calibri" panose="020F0502020204030204"/>
              </a:rPr>
              <a:t>Ethics are the standards of conduct by which one’s actions are judged as:</a:t>
            </a:r>
            <a:endParaRPr lang="en-US" sz="26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right or wrong.</a:t>
            </a:r>
            <a:endParaRPr lang="en-US" sz="26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honest or dishonest.</a:t>
            </a:r>
            <a:endParaRPr lang="en-US" sz="26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fair or not fair.</a:t>
            </a:r>
            <a:endParaRPr lang="en-US" sz="26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625"/>
              </a:spcBef>
              <a:spcAft>
                <a:spcPts val="0"/>
              </a:spcAft>
              <a:buClr>
                <a:srgbClr val="911B21"/>
              </a:buClr>
              <a:buSzPts val="2600"/>
              <a:buFont typeface="Arial" panose="020B0604020202020204"/>
              <a:buAutoNum type="alphaLcPeriod"/>
            </a:pPr>
            <a:r>
              <a:rPr lang="en-US" sz="2600">
                <a:solidFill>
                  <a:srgbClr val="911B21"/>
                </a:solidFill>
                <a:latin typeface="Calibri" panose="020F0502020204030204"/>
                <a:ea typeface="Calibri" panose="020F0502020204030204"/>
                <a:cs typeface="Calibri" panose="020F0502020204030204"/>
                <a:sym typeface="Calibri" panose="020F0502020204030204"/>
              </a:rPr>
              <a:t>Answer:</a:t>
            </a:r>
            <a:r>
              <a:rPr lang="en-US" sz="2600">
                <a:latin typeface="Calibri" panose="020F0502020204030204"/>
                <a:ea typeface="Calibri" panose="020F0502020204030204"/>
                <a:cs typeface="Calibri" panose="020F0502020204030204"/>
                <a:sym typeface="Calibri" panose="020F0502020204030204"/>
              </a:rPr>
              <a:t> all of these options.</a:t>
            </a:r>
            <a:endParaRPr sz="2600">
              <a:latin typeface="Calibri" panose="020F0502020204030204"/>
              <a:ea typeface="Calibri" panose="020F0502020204030204"/>
              <a:cs typeface="Calibri" panose="020F0502020204030204"/>
              <a:sym typeface="Calibri" panose="020F0502020204030204"/>
            </a:endParaRPr>
          </a:p>
        </p:txBody>
      </p:sp>
      <p:sp>
        <p:nvSpPr>
          <p:cNvPr id="269" name="Google Shape;269;p14"/>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15"/>
          <p:cNvSpPr txBox="1"/>
          <p:nvPr>
            <p:ph type="title"/>
          </p:nvPr>
        </p:nvSpPr>
        <p:spPr>
          <a:xfrm>
            <a:off x="277078" y="457200"/>
            <a:ext cx="8866922"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Ethics Insight: Dewey &amp; LeBoeuf L</a:t>
            </a:r>
            <a:r>
              <a:rPr lang="en-US" sz="100">
                <a:latin typeface="Calibri" panose="020F0502020204030204"/>
                <a:ea typeface="Calibri" panose="020F0502020204030204"/>
                <a:cs typeface="Calibri" panose="020F0502020204030204"/>
                <a:sym typeface="Calibri" panose="020F0502020204030204"/>
              </a:rPr>
              <a:t> </a:t>
            </a:r>
            <a:r>
              <a:rPr lang="en-US" sz="36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3600">
                <a:latin typeface="Calibri" panose="020F0502020204030204"/>
                <a:ea typeface="Calibri" panose="020F0502020204030204"/>
                <a:cs typeface="Calibri" panose="020F0502020204030204"/>
                <a:sym typeface="Calibri" panose="020F0502020204030204"/>
              </a:rPr>
              <a:t>P</a:t>
            </a:r>
            <a:endParaRPr sz="3600">
              <a:latin typeface="Calibri" panose="020F0502020204030204"/>
              <a:ea typeface="Calibri" panose="020F0502020204030204"/>
              <a:cs typeface="Calibri" panose="020F0502020204030204"/>
              <a:sym typeface="Calibri" panose="020F0502020204030204"/>
            </a:endParaRPr>
          </a:p>
        </p:txBody>
      </p:sp>
      <p:sp>
        <p:nvSpPr>
          <p:cNvPr id="276" name="Google Shape;276;p15"/>
          <p:cNvSpPr txBox="1"/>
          <p:nvPr>
            <p:ph type="body" idx="1"/>
          </p:nvPr>
        </p:nvSpPr>
        <p:spPr>
          <a:xfrm>
            <a:off x="277078" y="1545995"/>
            <a:ext cx="7299403" cy="472282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r>
              <a:rPr lang="en-US" sz="1600" b="1">
                <a:latin typeface="Calibri" panose="020F0502020204030204"/>
                <a:ea typeface="Calibri" panose="020F0502020204030204"/>
                <a:cs typeface="Calibri" panose="020F0502020204030204"/>
                <a:sym typeface="Calibri" panose="020F0502020204030204"/>
              </a:rPr>
              <a:t>I Felt the Pressure—Would You?</a:t>
            </a:r>
            <a:endParaRPr lang="en-US" sz="1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“I felt the pressure.” That’s what some of the employees of the now-defunct law firm of  </a:t>
            </a:r>
            <a:r>
              <a:rPr lang="en-US" sz="1600" b="1">
                <a:latin typeface="Calibri" panose="020F0502020204030204"/>
                <a:ea typeface="Calibri" panose="020F0502020204030204"/>
                <a:cs typeface="Calibri" panose="020F0502020204030204"/>
                <a:sym typeface="Calibri" panose="020F0502020204030204"/>
              </a:rPr>
              <a:t>Dewey &amp; LeBoeuf LLP </a:t>
            </a:r>
            <a:r>
              <a:rPr lang="en-US" sz="1600">
                <a:latin typeface="Calibri" panose="020F0502020204030204"/>
                <a:ea typeface="Calibri" panose="020F0502020204030204"/>
                <a:cs typeface="Calibri" panose="020F0502020204030204"/>
                <a:sym typeface="Calibri" panose="020F0502020204030204"/>
              </a:rPr>
              <a:t>indicated when they helped to overstate revenue and use accounting tricks to hide losses and cover up cash shortages. These employees worked for the former finance director and former chief financial officer (CFO) of the firm. Here are some of their comments:</a:t>
            </a:r>
            <a:endParaRPr lang="en-US" sz="1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chemeClr val="accent2"/>
              </a:buClr>
              <a:buSzPts val="1600"/>
              <a:buChar char="•"/>
            </a:pPr>
            <a:r>
              <a:rPr lang="en-US" sz="1600">
                <a:latin typeface="Calibri" panose="020F0502020204030204"/>
                <a:ea typeface="Calibri" panose="020F0502020204030204"/>
                <a:cs typeface="Calibri" panose="020F0502020204030204"/>
                <a:sym typeface="Calibri" panose="020F0502020204030204"/>
              </a:rPr>
              <a:t>“I was instructed by the CFO to create invoices, knowing they would not be sent to clients. When I created these invoices, I knew that it was inappropriate.”</a:t>
            </a:r>
            <a:endParaRPr lang="en-US" sz="1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chemeClr val="accent2"/>
              </a:buClr>
              <a:buSzPts val="1600"/>
              <a:buChar char="•"/>
            </a:pPr>
            <a:r>
              <a:rPr lang="en-US" sz="1600">
                <a:latin typeface="Calibri" panose="020F0502020204030204"/>
                <a:ea typeface="Calibri" panose="020F0502020204030204"/>
                <a:cs typeface="Calibri" panose="020F0502020204030204"/>
                <a:sym typeface="Calibri" panose="020F0502020204030204"/>
              </a:rPr>
              <a:t>“I intentionally gave the auditors incorrect information in the course of the audit.</a:t>
            </a:r>
            <a:endParaRPr lang="en-US" sz="1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2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What happened here is that a small group of lower-level employees over a period of years carried out the instructions of their bosses. Their bosses, however, seemed to have no concern about unethical practices as evidenced by various e-mails with one another in which they referred to their financial manipulations as accounting tricks, cooking the books, and fake income.</a:t>
            </a:r>
            <a:endParaRPr lang="en-US" sz="1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Sources: Ashby Jones, “Guilty Pleas of Dewey Staff Detail the Alleged Fraud,” </a:t>
            </a:r>
            <a:r>
              <a:rPr lang="en-US" sz="1600" i="1">
                <a:latin typeface="Calibri" panose="020F0502020204030204"/>
                <a:ea typeface="Calibri" panose="020F0502020204030204"/>
                <a:cs typeface="Calibri" panose="020F0502020204030204"/>
                <a:sym typeface="Calibri" panose="020F0502020204030204"/>
              </a:rPr>
              <a:t>Wall Street Journal </a:t>
            </a:r>
            <a:r>
              <a:rPr lang="en-US" sz="1600">
                <a:latin typeface="Calibri" panose="020F0502020204030204"/>
                <a:ea typeface="Calibri" panose="020F0502020204030204"/>
                <a:cs typeface="Calibri" panose="020F0502020204030204"/>
                <a:sym typeface="Calibri" panose="020F0502020204030204"/>
              </a:rPr>
              <a:t>(March 28, 2014); and Sara Randazzo, “Dewey CFO Escapes Jail Time in Fraud Case Sentencing,” </a:t>
            </a:r>
            <a:r>
              <a:rPr lang="en-US" sz="1600" i="1">
                <a:latin typeface="Calibri" panose="020F0502020204030204"/>
                <a:ea typeface="Calibri" panose="020F0502020204030204"/>
                <a:cs typeface="Calibri" panose="020F0502020204030204"/>
                <a:sym typeface="Calibri" panose="020F0502020204030204"/>
              </a:rPr>
              <a:t>Wall Street Journal </a:t>
            </a:r>
            <a:r>
              <a:rPr lang="en-US" sz="1600">
                <a:latin typeface="Calibri" panose="020F0502020204030204"/>
                <a:ea typeface="Calibri" panose="020F0502020204030204"/>
                <a:cs typeface="Calibri" panose="020F0502020204030204"/>
                <a:sym typeface="Calibri" panose="020F0502020204030204"/>
              </a:rPr>
              <a:t>(October 10, 2017).</a:t>
            </a:r>
            <a:endParaRPr lang="en-US" sz="1600">
              <a:latin typeface="Calibri" panose="020F0502020204030204"/>
              <a:ea typeface="Calibri" panose="020F0502020204030204"/>
              <a:cs typeface="Calibri" panose="020F0502020204030204"/>
              <a:sym typeface="Calibri" panose="020F0502020204030204"/>
            </a:endParaRPr>
          </a:p>
        </p:txBody>
      </p:sp>
      <p:pic>
        <p:nvPicPr>
          <p:cNvPr id="277" name="Google Shape;277;p15" descr="Photo of woman in business suit with crossed fingers at her back."/>
          <p:cNvPicPr preferRelativeResize="0"/>
          <p:nvPr>
            <p:ph type="pic" idx="2"/>
          </p:nvPr>
        </p:nvPicPr>
        <p:blipFill rotWithShape="1">
          <a:blip r:embed="rId1"/>
          <a:srcRect/>
          <a:stretch>
            <a:fillRect/>
          </a:stretch>
        </p:blipFill>
        <p:spPr>
          <a:xfrm>
            <a:off x="7576481" y="1855290"/>
            <a:ext cx="1441829" cy="2373988"/>
          </a:xfrm>
          <a:prstGeom prst="rect">
            <a:avLst/>
          </a:prstGeom>
          <a:noFill/>
          <a:ln>
            <a:noFill/>
          </a:ln>
        </p:spPr>
      </p:pic>
      <p:sp>
        <p:nvSpPr>
          <p:cNvPr id="278" name="Google Shape;278;p15"/>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16"/>
          <p:cNvSpPr txBox="1"/>
          <p:nvPr>
            <p:ph type="title"/>
          </p:nvPr>
        </p:nvSpPr>
        <p:spPr>
          <a:xfrm>
            <a:off x="277078" y="457200"/>
            <a:ext cx="7860055"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Ethics Insight: Dewey &amp; LeBoeuf L</a:t>
            </a:r>
            <a:r>
              <a:rPr lang="en-US" sz="100">
                <a:latin typeface="Calibri" panose="020F0502020204030204"/>
                <a:ea typeface="Calibri" panose="020F0502020204030204"/>
                <a:cs typeface="Calibri" panose="020F0502020204030204"/>
                <a:sym typeface="Calibri" panose="020F0502020204030204"/>
              </a:rPr>
              <a:t> </a:t>
            </a:r>
            <a:r>
              <a:rPr lang="en-US" sz="36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3600">
                <a:latin typeface="Calibri" panose="020F0502020204030204"/>
                <a:ea typeface="Calibri" panose="020F0502020204030204"/>
                <a:cs typeface="Calibri" panose="020F0502020204030204"/>
                <a:sym typeface="Calibri" panose="020F0502020204030204"/>
              </a:rPr>
              <a:t>P (Question and Answer)</a:t>
            </a:r>
            <a:endParaRPr sz="3600">
              <a:latin typeface="Calibri" panose="020F0502020204030204"/>
              <a:ea typeface="Calibri" panose="020F0502020204030204"/>
              <a:cs typeface="Calibri" panose="020F0502020204030204"/>
              <a:sym typeface="Calibri" panose="020F0502020204030204"/>
            </a:endParaRPr>
          </a:p>
        </p:txBody>
      </p:sp>
      <p:sp>
        <p:nvSpPr>
          <p:cNvPr id="284" name="Google Shape;284;p16"/>
          <p:cNvSpPr txBox="1"/>
          <p:nvPr>
            <p:ph type="body" idx="1"/>
          </p:nvPr>
        </p:nvSpPr>
        <p:spPr>
          <a:xfrm>
            <a:off x="207270" y="1620326"/>
            <a:ext cx="7222435" cy="46117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800" b="1">
                <a:latin typeface="Calibri" panose="020F0502020204030204"/>
                <a:ea typeface="Calibri" panose="020F0502020204030204"/>
                <a:cs typeface="Calibri" panose="020F0502020204030204"/>
                <a:sym typeface="Calibri" panose="020F0502020204030204"/>
              </a:rPr>
              <a:t>I Felt the Pressure—Would You?</a:t>
            </a:r>
            <a:endParaRPr lang="en-US" sz="1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Why did these employees lie, and what do you believe should be their penalty for these lies?</a:t>
            </a:r>
            <a:endParaRPr lang="en-US" sz="18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2425"/>
              </a:spcBef>
              <a:spcAft>
                <a:spcPts val="0"/>
              </a:spcAft>
              <a:buSzPts val="1800"/>
              <a:buNone/>
            </a:pPr>
            <a:r>
              <a:rPr lang="en-US" sz="1800">
                <a:solidFill>
                  <a:srgbClr val="911621"/>
                </a:solidFill>
                <a:latin typeface="Calibri" panose="020F0502020204030204"/>
                <a:ea typeface="Calibri" panose="020F0502020204030204"/>
                <a:cs typeface="Calibri" panose="020F0502020204030204"/>
                <a:sym typeface="Calibri" panose="020F0502020204030204"/>
              </a:rPr>
              <a:t>Answer:</a:t>
            </a:r>
            <a:endParaRPr sz="18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They felt pressured by their supervisors to make the company's financial statements look better than warranted. They should be prosecuted for fraudulent activities under the Sarbanes-Oxley Act, as they knowingly misstated financial statement data.</a:t>
            </a:r>
            <a:endParaRPr lang="en-US" sz="1800">
              <a:latin typeface="Calibri" panose="020F0502020204030204"/>
              <a:ea typeface="Calibri" panose="020F0502020204030204"/>
              <a:cs typeface="Calibri" panose="020F0502020204030204"/>
              <a:sym typeface="Calibri" panose="020F0502020204030204"/>
            </a:endParaRPr>
          </a:p>
        </p:txBody>
      </p:sp>
      <p:pic>
        <p:nvPicPr>
          <p:cNvPr id="285" name="Google Shape;285;p16" descr="Photo of woman in business suit with crossed fingers at her back."/>
          <p:cNvPicPr preferRelativeResize="0"/>
          <p:nvPr>
            <p:ph type="pic" idx="2"/>
          </p:nvPr>
        </p:nvPicPr>
        <p:blipFill rotWithShape="1">
          <a:blip r:embed="rId1"/>
          <a:srcRect/>
          <a:stretch>
            <a:fillRect/>
          </a:stretch>
        </p:blipFill>
        <p:spPr>
          <a:xfrm>
            <a:off x="7576481" y="1855290"/>
            <a:ext cx="1441829" cy="2373988"/>
          </a:xfrm>
          <a:prstGeom prst="rect">
            <a:avLst/>
          </a:prstGeom>
          <a:noFill/>
          <a:ln>
            <a:noFill/>
          </a:ln>
        </p:spPr>
      </p:pic>
      <p:sp>
        <p:nvSpPr>
          <p:cNvPr id="286" name="Google Shape;286;p16"/>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1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1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Generally Accepted Accounting Principles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Need for Financial Information</a:t>
            </a:r>
            <a:endParaRPr sz="3600">
              <a:latin typeface="Calibri" panose="020F0502020204030204"/>
              <a:ea typeface="Calibri" panose="020F0502020204030204"/>
              <a:cs typeface="Calibri" panose="020F0502020204030204"/>
              <a:sym typeface="Calibri" panose="020F0502020204030204"/>
            </a:endParaRPr>
          </a:p>
        </p:txBody>
      </p:sp>
      <p:sp>
        <p:nvSpPr>
          <p:cNvPr id="292" name="Google Shape;292;p17"/>
          <p:cNvSpPr txBox="1"/>
          <p:nvPr>
            <p:ph type="body" idx="1"/>
          </p:nvPr>
        </p:nvSpPr>
        <p:spPr>
          <a:xfrm>
            <a:off x="304800" y="1752600"/>
            <a:ext cx="2769704" cy="87133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Various users need financial information</a:t>
            </a:r>
            <a:endParaRPr lang="en-US" sz="2200">
              <a:latin typeface="Calibri" panose="020F0502020204030204"/>
              <a:ea typeface="Calibri" panose="020F0502020204030204"/>
              <a:cs typeface="Calibri" panose="020F0502020204030204"/>
              <a:sym typeface="Calibri" panose="020F0502020204030204"/>
            </a:endParaRPr>
          </a:p>
        </p:txBody>
      </p:sp>
      <p:pic>
        <p:nvPicPr>
          <p:cNvPr id="293" name="Google Shape;293;p17" descr="Right arrow."/>
          <p:cNvPicPr preferRelativeResize="0"/>
          <p:nvPr>
            <p:ph type="pic" idx="2"/>
          </p:nvPr>
        </p:nvPicPr>
        <p:blipFill rotWithShape="1">
          <a:blip r:embed="rId1"/>
          <a:srcRect/>
          <a:stretch>
            <a:fillRect/>
          </a:stretch>
        </p:blipFill>
        <p:spPr>
          <a:xfrm>
            <a:off x="3306434" y="1956891"/>
            <a:ext cx="938865" cy="362134"/>
          </a:xfrm>
          <a:prstGeom prst="rect">
            <a:avLst/>
          </a:prstGeom>
          <a:noFill/>
          <a:ln>
            <a:noFill/>
          </a:ln>
        </p:spPr>
      </p:pic>
      <p:sp>
        <p:nvSpPr>
          <p:cNvPr id="294" name="Google Shape;294;p17"/>
          <p:cNvSpPr txBox="1"/>
          <p:nvPr>
            <p:ph type="body" idx="5"/>
          </p:nvPr>
        </p:nvSpPr>
        <p:spPr>
          <a:xfrm>
            <a:off x="4245299" y="1873751"/>
            <a:ext cx="4575705" cy="26861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sz="2200">
                <a:solidFill>
                  <a:srgbClr val="FF0000"/>
                </a:solidFill>
                <a:latin typeface="Calibri" panose="020F0502020204030204"/>
                <a:ea typeface="Calibri" panose="020F0502020204030204"/>
                <a:cs typeface="Calibri" panose="020F0502020204030204"/>
                <a:sym typeface="Calibri" panose="020F0502020204030204"/>
              </a:rPr>
              <a:t>Financial Statements</a:t>
            </a:r>
            <a:endParaRPr lang="en-US" sz="2200">
              <a:solidFill>
                <a:srgbClr val="FF0000"/>
              </a:solidFill>
              <a:latin typeface="Calibri" panose="020F0502020204030204"/>
              <a:ea typeface="Calibri" panose="020F0502020204030204"/>
              <a:cs typeface="Calibri" panose="020F0502020204030204"/>
              <a:sym typeface="Calibri" panose="020F0502020204030204"/>
            </a:endParaRPr>
          </a:p>
          <a:p>
            <a:pPr marL="406400" lvl="0" indent="-406400" algn="l" rtl="0">
              <a:lnSpc>
                <a:spcPct val="105000"/>
              </a:lnSpc>
              <a:spcBef>
                <a:spcPts val="555"/>
              </a:spcBef>
              <a:spcAft>
                <a:spcPts val="0"/>
              </a:spcAft>
              <a:buClr>
                <a:srgbClr val="911B21"/>
              </a:buClr>
              <a:buSzPts val="2200"/>
              <a:buChar char="•"/>
            </a:pPr>
            <a:r>
              <a:rPr lang="en-US" sz="2200">
                <a:latin typeface="Calibri" panose="020F0502020204030204"/>
                <a:ea typeface="Calibri" panose="020F0502020204030204"/>
                <a:cs typeface="Calibri" panose="020F0502020204030204"/>
                <a:sym typeface="Calibri" panose="020F0502020204030204"/>
              </a:rPr>
              <a:t>Balance Sheet</a:t>
            </a:r>
            <a:endParaRPr lang="en-US" sz="2200">
              <a:latin typeface="Calibri" panose="020F0502020204030204"/>
              <a:ea typeface="Calibri" panose="020F0502020204030204"/>
              <a:cs typeface="Calibri" panose="020F0502020204030204"/>
              <a:sym typeface="Calibri" panose="020F0502020204030204"/>
            </a:endParaRPr>
          </a:p>
          <a:p>
            <a:pPr marL="406400" lvl="0" indent="-406400" algn="l" rtl="0">
              <a:lnSpc>
                <a:spcPct val="105000"/>
              </a:lnSpc>
              <a:spcBef>
                <a:spcPts val="0"/>
              </a:spcBef>
              <a:spcAft>
                <a:spcPts val="0"/>
              </a:spcAft>
              <a:buClr>
                <a:srgbClr val="911B21"/>
              </a:buClr>
              <a:buSzPts val="2200"/>
              <a:buChar char="•"/>
            </a:pPr>
            <a:r>
              <a:rPr lang="en-US" sz="2200">
                <a:latin typeface="Calibri" panose="020F0502020204030204"/>
                <a:ea typeface="Calibri" panose="020F0502020204030204"/>
                <a:cs typeface="Calibri" panose="020F0502020204030204"/>
                <a:sym typeface="Calibri" panose="020F0502020204030204"/>
              </a:rPr>
              <a:t>Income Statement</a:t>
            </a:r>
            <a:endParaRPr lang="en-US" sz="2200">
              <a:latin typeface="Calibri" panose="020F0502020204030204"/>
              <a:ea typeface="Calibri" panose="020F0502020204030204"/>
              <a:cs typeface="Calibri" panose="020F0502020204030204"/>
              <a:sym typeface="Calibri" panose="020F0502020204030204"/>
            </a:endParaRPr>
          </a:p>
          <a:p>
            <a:pPr marL="406400" lvl="0" indent="-406400" algn="l" rtl="0">
              <a:lnSpc>
                <a:spcPct val="105000"/>
              </a:lnSpc>
              <a:spcBef>
                <a:spcPts val="0"/>
              </a:spcBef>
              <a:spcAft>
                <a:spcPts val="0"/>
              </a:spcAft>
              <a:buClr>
                <a:srgbClr val="911B21"/>
              </a:buClr>
              <a:buSzPts val="2200"/>
              <a:buChar char="•"/>
            </a:pPr>
            <a:r>
              <a:rPr lang="en-US" sz="2200">
                <a:latin typeface="Calibri" panose="020F0502020204030204"/>
                <a:ea typeface="Calibri" panose="020F0502020204030204"/>
                <a:cs typeface="Calibri" panose="020F0502020204030204"/>
                <a:sym typeface="Calibri" panose="020F0502020204030204"/>
              </a:rPr>
              <a:t>Statement of Stockholders’ Equity</a:t>
            </a:r>
            <a:endParaRPr lang="en-US" sz="2200">
              <a:latin typeface="Calibri" panose="020F0502020204030204"/>
              <a:ea typeface="Calibri" panose="020F0502020204030204"/>
              <a:cs typeface="Calibri" panose="020F0502020204030204"/>
              <a:sym typeface="Calibri" panose="020F0502020204030204"/>
            </a:endParaRPr>
          </a:p>
          <a:p>
            <a:pPr marL="406400" lvl="0" indent="-406400" algn="l" rtl="0">
              <a:lnSpc>
                <a:spcPct val="105000"/>
              </a:lnSpc>
              <a:spcBef>
                <a:spcPts val="0"/>
              </a:spcBef>
              <a:spcAft>
                <a:spcPts val="0"/>
              </a:spcAft>
              <a:buClr>
                <a:srgbClr val="911B21"/>
              </a:buClr>
              <a:buSzPts val="2200"/>
              <a:buChar char="•"/>
            </a:pPr>
            <a:r>
              <a:rPr lang="en-US" sz="2200">
                <a:latin typeface="Calibri" panose="020F0502020204030204"/>
                <a:ea typeface="Calibri" panose="020F0502020204030204"/>
                <a:cs typeface="Calibri" panose="020F0502020204030204"/>
                <a:sym typeface="Calibri" panose="020F0502020204030204"/>
              </a:rPr>
              <a:t>Statement of Cash Flows</a:t>
            </a:r>
            <a:endParaRPr lang="en-US" sz="2200">
              <a:latin typeface="Calibri" panose="020F0502020204030204"/>
              <a:ea typeface="Calibri" panose="020F0502020204030204"/>
              <a:cs typeface="Calibri" panose="020F0502020204030204"/>
              <a:sym typeface="Calibri" panose="020F0502020204030204"/>
            </a:endParaRPr>
          </a:p>
          <a:p>
            <a:pPr marL="406400" lvl="0" indent="-406400" algn="l" rtl="0">
              <a:lnSpc>
                <a:spcPct val="105000"/>
              </a:lnSpc>
              <a:spcBef>
                <a:spcPts val="0"/>
              </a:spcBef>
              <a:spcAft>
                <a:spcPts val="0"/>
              </a:spcAft>
              <a:buClr>
                <a:srgbClr val="911B21"/>
              </a:buClr>
              <a:buSzPts val="2200"/>
              <a:buChar char="•"/>
            </a:pPr>
            <a:r>
              <a:rPr lang="en-US" sz="2200">
                <a:latin typeface="Calibri" panose="020F0502020204030204"/>
                <a:ea typeface="Calibri" panose="020F0502020204030204"/>
                <a:cs typeface="Calibri" panose="020F0502020204030204"/>
                <a:sym typeface="Calibri" panose="020F0502020204030204"/>
              </a:rPr>
              <a:t>Note Disclosure</a:t>
            </a:r>
            <a:endParaRPr lang="en-US" sz="2200">
              <a:latin typeface="Calibri" panose="020F0502020204030204"/>
              <a:ea typeface="Calibri" panose="020F0502020204030204"/>
              <a:cs typeface="Calibri" panose="020F0502020204030204"/>
              <a:sym typeface="Calibri" panose="020F0502020204030204"/>
            </a:endParaRPr>
          </a:p>
        </p:txBody>
      </p:sp>
      <p:pic>
        <p:nvPicPr>
          <p:cNvPr id="295" name="Google Shape;295;p17" descr="Up Arrow"/>
          <p:cNvPicPr preferRelativeResize="0"/>
          <p:nvPr>
            <p:ph type="pic" idx="3"/>
          </p:nvPr>
        </p:nvPicPr>
        <p:blipFill rotWithShape="1">
          <a:blip r:embed="rId2"/>
          <a:srcRect/>
          <a:stretch>
            <a:fillRect/>
          </a:stretch>
        </p:blipFill>
        <p:spPr>
          <a:xfrm>
            <a:off x="5875568" y="4559869"/>
            <a:ext cx="432015" cy="893485"/>
          </a:xfrm>
          <a:prstGeom prst="rect">
            <a:avLst/>
          </a:prstGeom>
          <a:noFill/>
          <a:ln>
            <a:noFill/>
          </a:ln>
        </p:spPr>
      </p:pic>
      <p:sp>
        <p:nvSpPr>
          <p:cNvPr id="296" name="Google Shape;296;p17"/>
          <p:cNvSpPr txBox="1"/>
          <p:nvPr>
            <p:ph type="body" idx="6"/>
          </p:nvPr>
        </p:nvSpPr>
        <p:spPr>
          <a:xfrm>
            <a:off x="4648200" y="5438774"/>
            <a:ext cx="3900055" cy="7334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sz="2200" b="1">
                <a:solidFill>
                  <a:srgbClr val="FF0000"/>
                </a:solidFill>
                <a:latin typeface="Calibri" panose="020F0502020204030204"/>
                <a:ea typeface="Calibri" panose="020F0502020204030204"/>
                <a:cs typeface="Calibri" panose="020F0502020204030204"/>
                <a:sym typeface="Calibri" panose="020F0502020204030204"/>
              </a:rPr>
              <a:t>Generally Accepted Accounting Principles </a:t>
            </a:r>
            <a:r>
              <a:rPr lang="en-US" sz="2200" b="1">
                <a:latin typeface="Calibri" panose="020F0502020204030204"/>
                <a:ea typeface="Calibri" panose="020F0502020204030204"/>
                <a:cs typeface="Calibri" panose="020F0502020204030204"/>
                <a:sym typeface="Calibri" panose="020F0502020204030204"/>
              </a:rPr>
              <a:t>(G</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P)</a:t>
            </a:r>
            <a:endParaRPr lang="en-US" sz="2200" b="1">
              <a:latin typeface="Calibri" panose="020F0502020204030204"/>
              <a:ea typeface="Calibri" panose="020F0502020204030204"/>
              <a:cs typeface="Calibri" panose="020F0502020204030204"/>
              <a:sym typeface="Calibri" panose="020F0502020204030204"/>
            </a:endParaRPr>
          </a:p>
        </p:txBody>
      </p:sp>
      <p:pic>
        <p:nvPicPr>
          <p:cNvPr id="297" name="Google Shape;297;p17" descr="Right arrow."/>
          <p:cNvPicPr preferRelativeResize="0"/>
          <p:nvPr>
            <p:ph type="pic" idx="7"/>
          </p:nvPr>
        </p:nvPicPr>
        <p:blipFill rotWithShape="1">
          <a:blip r:embed="rId3"/>
          <a:srcRect/>
          <a:stretch>
            <a:fillRect/>
          </a:stretch>
        </p:blipFill>
        <p:spPr>
          <a:xfrm>
            <a:off x="3518878" y="5618042"/>
            <a:ext cx="1142519" cy="374889"/>
          </a:xfrm>
          <a:prstGeom prst="rect">
            <a:avLst/>
          </a:prstGeom>
          <a:noFill/>
          <a:ln>
            <a:noFill/>
          </a:ln>
        </p:spPr>
      </p:pic>
      <p:sp>
        <p:nvSpPr>
          <p:cNvPr id="298" name="Google Shape;298;p17"/>
          <p:cNvSpPr txBox="1"/>
          <p:nvPr>
            <p:ph type="body" idx="8"/>
          </p:nvPr>
        </p:nvSpPr>
        <p:spPr>
          <a:xfrm>
            <a:off x="193963" y="4933950"/>
            <a:ext cx="3560618" cy="12382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200"/>
              <a:buNone/>
            </a:pPr>
            <a:r>
              <a:rPr lang="en-US" sz="2200">
                <a:latin typeface="Calibri" panose="020F0502020204030204"/>
                <a:ea typeface="Calibri" panose="020F0502020204030204"/>
                <a:cs typeface="Calibri" panose="020F0502020204030204"/>
                <a:sym typeface="Calibri" panose="020F0502020204030204"/>
              </a:rPr>
              <a:t>The accounting profession has developed standards that are generally accepted and universally practiced.</a:t>
            </a:r>
            <a:endParaRPr lang="en-US" sz="2200">
              <a:latin typeface="Calibri" panose="020F0502020204030204"/>
              <a:ea typeface="Calibri" panose="020F0502020204030204"/>
              <a:cs typeface="Calibri" panose="020F0502020204030204"/>
              <a:sym typeface="Calibri" panose="020F0502020204030204"/>
            </a:endParaRPr>
          </a:p>
        </p:txBody>
      </p:sp>
      <p:sp>
        <p:nvSpPr>
          <p:cNvPr id="299" name="Google Shape;299;p17"/>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03" name="Shape 303"/>
        <p:cNvGrpSpPr/>
        <p:nvPr/>
      </p:nvGrpSpPr>
      <p:grpSpPr>
        <a:xfrm>
          <a:off x="0" y="0"/>
          <a:ext cx="0" cy="0"/>
          <a:chOff x="0" y="0"/>
          <a:chExt cx="0" cy="0"/>
        </a:xfrm>
      </p:grpSpPr>
      <p:sp>
        <p:nvSpPr>
          <p:cNvPr id="304" name="Google Shape;304;p1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Generally Accepted Accounting Principles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Standard-setting Bodies</a:t>
            </a:r>
            <a:endParaRPr sz="3100">
              <a:latin typeface="Calibri" panose="020F0502020204030204"/>
              <a:ea typeface="Calibri" panose="020F0502020204030204"/>
              <a:cs typeface="Calibri" panose="020F0502020204030204"/>
              <a:sym typeface="Calibri" panose="020F0502020204030204"/>
            </a:endParaRPr>
          </a:p>
        </p:txBody>
      </p:sp>
      <p:sp>
        <p:nvSpPr>
          <p:cNvPr id="305" name="Google Shape;305;p18"/>
          <p:cNvSpPr txBox="1"/>
          <p:nvPr>
            <p:ph type="body" idx="1"/>
          </p:nvPr>
        </p:nvSpPr>
        <p:spPr>
          <a:xfrm>
            <a:off x="304800" y="1648691"/>
            <a:ext cx="8534400" cy="45997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sz="2200" b="1">
                <a:latin typeface="Calibri" panose="020F0502020204030204"/>
                <a:ea typeface="Calibri" panose="020F0502020204030204"/>
                <a:cs typeface="Calibri" panose="020F0502020204030204"/>
                <a:sym typeface="Calibri" panose="020F0502020204030204"/>
              </a:rPr>
              <a:t>Generally Accepted Accounting Principles (G</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P) </a:t>
            </a:r>
            <a:r>
              <a:rPr lang="en-US" sz="2200">
                <a:latin typeface="Calibri" panose="020F0502020204030204"/>
                <a:ea typeface="Calibri" panose="020F0502020204030204"/>
                <a:cs typeface="Calibri" panose="020F0502020204030204"/>
                <a:sym typeface="Calibri" panose="020F0502020204030204"/>
              </a:rPr>
              <a:t>– Standards that are generally accepted and universally practiced. </a:t>
            </a:r>
            <a:r>
              <a:rPr lang="en-US" sz="2200">
                <a:solidFill>
                  <a:srgbClr val="FF0000"/>
                </a:solidFill>
                <a:latin typeface="Calibri" panose="020F0502020204030204"/>
                <a:ea typeface="Calibri" panose="020F0502020204030204"/>
                <a:cs typeface="Calibri" panose="020F0502020204030204"/>
                <a:sym typeface="Calibri" panose="020F0502020204030204"/>
              </a:rPr>
              <a:t>These standards indicate how to report economic events.</a:t>
            </a:r>
            <a:endParaRPr lang="en-US" sz="2200">
              <a:solidFill>
                <a:srgbClr val="FF0000"/>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200"/>
              <a:buNone/>
            </a:pPr>
            <a:r>
              <a:rPr lang="en-US" sz="2200" b="1">
                <a:latin typeface="Calibri" panose="020F0502020204030204"/>
                <a:ea typeface="Calibri" panose="020F0502020204030204"/>
                <a:cs typeface="Calibri" panose="020F0502020204030204"/>
                <a:sym typeface="Calibri" panose="020F0502020204030204"/>
              </a:rPr>
              <a:t>Standard-setting bodies:</a:t>
            </a:r>
            <a:endParaRPr lang="en-US" sz="22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200"/>
              <a:buFont typeface="Arial" panose="020B0604020202020204"/>
              <a:buChar char="•"/>
            </a:pPr>
            <a:r>
              <a:rPr lang="en-US" sz="2200">
                <a:latin typeface="Calibri" panose="020F0502020204030204"/>
                <a:ea typeface="Calibri" panose="020F0502020204030204"/>
                <a:cs typeface="Calibri" panose="020F0502020204030204"/>
                <a:sym typeface="Calibri" panose="020F0502020204030204"/>
              </a:rPr>
              <a:t>Financial Accounting Standards Board </a:t>
            </a:r>
            <a:r>
              <a:rPr lang="en-US" sz="22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S</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B)</a:t>
            </a:r>
            <a:endParaRPr lang="en-US" sz="22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200"/>
              <a:buFont typeface="Arial" panose="020B0604020202020204"/>
              <a:buChar char="•"/>
            </a:pPr>
            <a:r>
              <a:rPr lang="en-US" sz="2200">
                <a:latin typeface="Calibri" panose="020F0502020204030204"/>
                <a:ea typeface="Calibri" panose="020F0502020204030204"/>
                <a:cs typeface="Calibri" panose="020F0502020204030204"/>
                <a:sym typeface="Calibri" panose="020F0502020204030204"/>
              </a:rPr>
              <a:t>Securities and Exchange Commission </a:t>
            </a:r>
            <a:r>
              <a:rPr lang="en-US" sz="2200" b="1">
                <a:latin typeface="Calibri" panose="020F0502020204030204"/>
                <a:ea typeface="Calibri" panose="020F0502020204030204"/>
                <a:cs typeface="Calibri" panose="020F0502020204030204"/>
                <a:sym typeface="Calibri" panose="020F0502020204030204"/>
              </a:rPr>
              <a:t>(S</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E</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C)</a:t>
            </a:r>
            <a:endParaRPr lang="en-US" sz="22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555"/>
              </a:spcBef>
              <a:spcAft>
                <a:spcPts val="0"/>
              </a:spcAft>
              <a:buClr>
                <a:srgbClr val="911B21"/>
              </a:buClr>
              <a:buSzPts val="2200"/>
              <a:buFont typeface="Arial" panose="020B0604020202020204"/>
              <a:buChar char="•"/>
            </a:pPr>
            <a:r>
              <a:rPr lang="en-US" sz="2200">
                <a:latin typeface="Calibri" panose="020F0502020204030204"/>
                <a:ea typeface="Calibri" panose="020F0502020204030204"/>
                <a:cs typeface="Calibri" panose="020F0502020204030204"/>
                <a:sym typeface="Calibri" panose="020F0502020204030204"/>
              </a:rPr>
              <a:t>International Accounting Standards Board </a:t>
            </a:r>
            <a:r>
              <a:rPr lang="en-US" sz="22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S</a:t>
            </a:r>
            <a:r>
              <a:rPr lang="en-US" sz="100" b="1">
                <a:latin typeface="Calibri" panose="020F0502020204030204"/>
                <a:ea typeface="Calibri" panose="020F0502020204030204"/>
                <a:cs typeface="Calibri" panose="020F0502020204030204"/>
                <a:sym typeface="Calibri" panose="020F0502020204030204"/>
              </a:rPr>
              <a:t> </a:t>
            </a:r>
            <a:r>
              <a:rPr lang="en-US" sz="2200" b="1">
                <a:latin typeface="Calibri" panose="020F0502020204030204"/>
                <a:ea typeface="Calibri" panose="020F0502020204030204"/>
                <a:cs typeface="Calibri" panose="020F0502020204030204"/>
                <a:sym typeface="Calibri" panose="020F0502020204030204"/>
              </a:rPr>
              <a:t>B)</a:t>
            </a:r>
            <a:endParaRPr lang="en-US" sz="22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Clr>
                <a:srgbClr val="911B21"/>
              </a:buClr>
              <a:buSzPts val="2200"/>
              <a:buNone/>
            </a:pPr>
            <a:r>
              <a:rPr lang="en-US" sz="2200" b="1">
                <a:latin typeface="Calibri" panose="020F0502020204030204"/>
                <a:ea typeface="Calibri" panose="020F0502020204030204"/>
                <a:cs typeface="Calibri" panose="020F0502020204030204"/>
                <a:sym typeface="Calibri" panose="020F0502020204030204"/>
              </a:rPr>
              <a:t>International Note</a:t>
            </a:r>
            <a:endParaRPr lang="en-US" sz="22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200"/>
              <a:buNone/>
            </a:pPr>
            <a:r>
              <a:rPr lang="en-US" sz="2200">
                <a:latin typeface="Calibri" panose="020F0502020204030204"/>
                <a:ea typeface="Calibri" panose="020F0502020204030204"/>
                <a:cs typeface="Calibri" panose="020F0502020204030204"/>
                <a:sym typeface="Calibri" panose="020F0502020204030204"/>
              </a:rPr>
              <a:t>Over 115 countries use international standards (called I</a:t>
            </a:r>
            <a:r>
              <a:rPr lang="en-US" sz="100">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F</a:t>
            </a:r>
            <a:r>
              <a:rPr lang="en-US" sz="100">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R</a:t>
            </a:r>
            <a:r>
              <a:rPr lang="en-US" sz="100">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S). For example, all companies in the European Union follow I</a:t>
            </a:r>
            <a:r>
              <a:rPr lang="en-US" sz="100">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F</a:t>
            </a:r>
            <a:r>
              <a:rPr lang="en-US" sz="100">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R</a:t>
            </a:r>
            <a:r>
              <a:rPr lang="en-US" sz="100">
                <a:latin typeface="Calibri" panose="020F0502020204030204"/>
                <a:ea typeface="Calibri" panose="020F0502020204030204"/>
                <a:cs typeface="Calibri" panose="020F0502020204030204"/>
                <a:sym typeface="Calibri" panose="020F0502020204030204"/>
              </a:rPr>
              <a:t> </a:t>
            </a:r>
            <a:r>
              <a:rPr lang="en-US" sz="2200">
                <a:latin typeface="Calibri" panose="020F0502020204030204"/>
                <a:ea typeface="Calibri" panose="020F0502020204030204"/>
                <a:cs typeface="Calibri" panose="020F0502020204030204"/>
                <a:sym typeface="Calibri" panose="020F0502020204030204"/>
              </a:rPr>
              <a:t>S. The differences between U.S. and international standards are not generally significant.</a:t>
            </a:r>
            <a:endParaRPr lang="en-US" sz="2200">
              <a:latin typeface="Calibri" panose="020F0502020204030204"/>
              <a:ea typeface="Calibri" panose="020F0502020204030204"/>
              <a:cs typeface="Calibri" panose="020F0502020204030204"/>
              <a:sym typeface="Calibri" panose="020F0502020204030204"/>
            </a:endParaRPr>
          </a:p>
        </p:txBody>
      </p:sp>
      <p:sp>
        <p:nvSpPr>
          <p:cNvPr id="306" name="Google Shape;306;p18"/>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sp>
        <p:nvSpPr>
          <p:cNvPr id="311" name="Google Shape;311;p1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International Insight</a:t>
            </a:r>
            <a:endParaRPr sz="3600">
              <a:latin typeface="Calibri" panose="020F0502020204030204"/>
              <a:ea typeface="Calibri" panose="020F0502020204030204"/>
              <a:cs typeface="Calibri" panose="020F0502020204030204"/>
              <a:sym typeface="Calibri" panose="020F0502020204030204"/>
            </a:endParaRPr>
          </a:p>
        </p:txBody>
      </p:sp>
      <p:sp>
        <p:nvSpPr>
          <p:cNvPr id="312" name="Google Shape;312;p19"/>
          <p:cNvSpPr txBox="1"/>
          <p:nvPr>
            <p:ph type="body" idx="1"/>
          </p:nvPr>
        </p:nvSpPr>
        <p:spPr>
          <a:xfrm>
            <a:off x="304800" y="1315453"/>
            <a:ext cx="6586330" cy="499258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r>
              <a:rPr lang="en-US" sz="1600" b="1">
                <a:latin typeface="Calibri" panose="020F0502020204030204"/>
                <a:ea typeface="Calibri" panose="020F0502020204030204"/>
                <a:cs typeface="Calibri" panose="020F0502020204030204"/>
                <a:sym typeface="Calibri" panose="020F0502020204030204"/>
              </a:rPr>
              <a:t>The Korean Discount</a:t>
            </a:r>
            <a:endParaRPr lang="en-US" sz="1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If you think that accounting standards don’t matter, consider recent events in South Korea. For many years, international investors complained that the financial reports of South Korean companies were inadequate and inaccurate. Accounting practices there often resulted in huge differences between stated revenues and actual revenues. Because investors did not have faith in the accuracy of the numbers, they were unwilling to pay as much for the shares of these companies relative to shares of comparable companies in different countries. This difference in share price was often referred to as the “Korean discount.”</a:t>
            </a:r>
            <a:endParaRPr lang="en-US" sz="1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In response, Korean regulators decided that companies would have to comply with international accounting standards. This change was motivated by a desire to “make the country’s businesses more transparent” in order to build investor confidence and spur economic growth. Many other Asian countries, including China, India, and Japan, have also decided either to adopt international standards or to create standards that are based on the international standards.</a:t>
            </a:r>
            <a:endParaRPr lang="en-US" sz="1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Source: Evan Ramstad, “End to ‘Korea Discount’?” </a:t>
            </a:r>
            <a:r>
              <a:rPr lang="en-US" sz="1600" i="1">
                <a:latin typeface="Calibri" panose="020F0502020204030204"/>
                <a:ea typeface="Calibri" panose="020F0502020204030204"/>
                <a:cs typeface="Calibri" panose="020F0502020204030204"/>
                <a:sym typeface="Calibri" panose="020F0502020204030204"/>
              </a:rPr>
              <a:t>Wall Street Journal </a:t>
            </a:r>
            <a:r>
              <a:rPr lang="en-US" sz="1600">
                <a:latin typeface="Calibri" panose="020F0502020204030204"/>
                <a:ea typeface="Calibri" panose="020F0502020204030204"/>
                <a:cs typeface="Calibri" panose="020F0502020204030204"/>
                <a:sym typeface="Calibri" panose="020F0502020204030204"/>
              </a:rPr>
              <a:t>(March 16, 2007).</a:t>
            </a:r>
            <a:endParaRPr lang="en-US" sz="1600">
              <a:latin typeface="Calibri" panose="020F0502020204030204"/>
              <a:ea typeface="Calibri" panose="020F0502020204030204"/>
              <a:cs typeface="Calibri" panose="020F0502020204030204"/>
              <a:sym typeface="Calibri" panose="020F0502020204030204"/>
            </a:endParaRPr>
          </a:p>
        </p:txBody>
      </p:sp>
      <p:pic>
        <p:nvPicPr>
          <p:cNvPr id="313" name="Google Shape;313;p19" descr="Photo of four men engaged in a business conversation."/>
          <p:cNvPicPr preferRelativeResize="0"/>
          <p:nvPr>
            <p:ph type="pic" idx="2"/>
          </p:nvPr>
        </p:nvPicPr>
        <p:blipFill rotWithShape="1">
          <a:blip r:embed="rId1"/>
          <a:srcRect/>
          <a:stretch>
            <a:fillRect/>
          </a:stretch>
        </p:blipFill>
        <p:spPr>
          <a:xfrm>
            <a:off x="6945199" y="1589751"/>
            <a:ext cx="2035535" cy="1536728"/>
          </a:xfrm>
          <a:prstGeom prst="rect">
            <a:avLst/>
          </a:prstGeom>
          <a:noFill/>
          <a:ln>
            <a:noFill/>
          </a:ln>
        </p:spPr>
      </p:pic>
      <p:sp>
        <p:nvSpPr>
          <p:cNvPr id="314" name="Google Shape;314;p19"/>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2"/>
          <p:cNvSpPr txBox="1"/>
          <p:nvPr>
            <p:ph type="title"/>
          </p:nvPr>
        </p:nvSpPr>
        <p:spPr>
          <a:xfrm>
            <a:off x="277078" y="466531"/>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Financial Accounting </a:t>
            </a:r>
            <a:endParaRPr>
              <a:latin typeface="Calibri" panose="020F0502020204030204"/>
              <a:ea typeface="Calibri" panose="020F0502020204030204"/>
              <a:cs typeface="Calibri" panose="020F0502020204030204"/>
              <a:sym typeface="Calibri" panose="020F0502020204030204"/>
            </a:endParaRPr>
          </a:p>
        </p:txBody>
      </p:sp>
      <p:pic>
        <p:nvPicPr>
          <p:cNvPr id="177" name="Google Shape;177;p2" descr="The cover image of the book titled “Financial Accounting ELEVENTH EDITION.” Below the book title shows top view of rowers rowing a boat. Text on the cover page reads, Weygandt, Kimmel, Kieso, team for success."/>
          <p:cNvPicPr preferRelativeResize="0"/>
          <p:nvPr>
            <p:ph type="pic" idx="2"/>
          </p:nvPr>
        </p:nvPicPr>
        <p:blipFill rotWithShape="1">
          <a:blip r:embed="rId1"/>
          <a:srcRect/>
          <a:stretch>
            <a:fillRect/>
          </a:stretch>
        </p:blipFill>
        <p:spPr>
          <a:xfrm>
            <a:off x="2871354" y="1538143"/>
            <a:ext cx="3625882" cy="46397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7787"/>
              </a:buClr>
              <a:buSzPts val="4400"/>
              <a:buFont typeface="Calibri" panose="020F0502020204030204"/>
              <a:buNone/>
            </a:pPr>
            <a:r>
              <a:rPr lang="en-US" sz="4400">
                <a:latin typeface="Calibri" panose="020F0502020204030204"/>
                <a:ea typeface="Calibri" panose="020F0502020204030204"/>
                <a:cs typeface="Calibri" panose="020F0502020204030204"/>
                <a:sym typeface="Calibri" panose="020F0502020204030204"/>
              </a:rPr>
              <a:t>GAAP</a:t>
            </a:r>
            <a:endParaRPr sz="4400">
              <a:latin typeface="Calibri" panose="020F0502020204030204"/>
              <a:ea typeface="Calibri" panose="020F0502020204030204"/>
              <a:cs typeface="Calibri" panose="020F0502020204030204"/>
              <a:sym typeface="Calibri" panose="020F0502020204030204"/>
            </a:endParaRPr>
          </a:p>
        </p:txBody>
      </p:sp>
      <p:sp>
        <p:nvSpPr>
          <p:cNvPr id="320" name="Google Shape;320;p20"/>
          <p:cNvSpPr txBox="1"/>
          <p:nvPr>
            <p:ph type="body" idx="1"/>
          </p:nvPr>
        </p:nvSpPr>
        <p:spPr>
          <a:xfrm>
            <a:off x="322798" y="1516930"/>
            <a:ext cx="6614052" cy="471490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3200"/>
              <a:buAutoNum type="arabicPeriod"/>
            </a:pPr>
            <a:r>
              <a:rPr lang="en-US" sz="3200">
                <a:solidFill>
                  <a:srgbClr val="FF0000"/>
                </a:solidFill>
                <a:latin typeface="Calibri" panose="020F0502020204030204"/>
                <a:ea typeface="Calibri" panose="020F0502020204030204"/>
                <a:cs typeface="Calibri" panose="020F0502020204030204"/>
                <a:sym typeface="Calibri" panose="020F0502020204030204"/>
              </a:rPr>
              <a:t>Principles</a:t>
            </a:r>
            <a:r>
              <a:rPr lang="en-US" sz="3200">
                <a:latin typeface="Calibri" panose="020F0502020204030204"/>
                <a:ea typeface="Calibri" panose="020F0502020204030204"/>
                <a:cs typeface="Calibri" panose="020F0502020204030204"/>
                <a:sym typeface="Calibri" panose="020F0502020204030204"/>
              </a:rPr>
              <a:t> – 4</a:t>
            </a:r>
            <a:endParaRPr lang="en-US" sz="3200">
              <a:latin typeface="Calibri" panose="020F0502020204030204"/>
              <a:ea typeface="Calibri" panose="020F0502020204030204"/>
              <a:cs typeface="Calibri" panose="020F0502020204030204"/>
              <a:sym typeface="Calibri" panose="020F0502020204030204"/>
            </a:endParaRPr>
          </a:p>
          <a:p>
            <a:pPr marL="342900" lvl="0" indent="8255" algn="l" rtl="0">
              <a:lnSpc>
                <a:spcPct val="100000"/>
              </a:lnSpc>
              <a:spcBef>
                <a:spcPts val="555"/>
              </a:spcBef>
              <a:spcAft>
                <a:spcPts val="0"/>
              </a:spcAft>
              <a:buSzPts val="3200"/>
              <a:buNone/>
            </a:pPr>
            <a:r>
              <a:rPr lang="en-US" sz="3200">
                <a:latin typeface="Calibri" panose="020F0502020204030204"/>
                <a:ea typeface="Calibri" panose="020F0502020204030204"/>
                <a:cs typeface="Calibri" panose="020F0502020204030204"/>
                <a:sym typeface="Calibri" panose="020F0502020204030204"/>
              </a:rPr>
              <a:t>-cost principles</a:t>
            </a:r>
            <a:endParaRPr lang="en-US" sz="3200">
              <a:latin typeface="Calibri" panose="020F0502020204030204"/>
              <a:ea typeface="Calibri" panose="020F0502020204030204"/>
              <a:cs typeface="Calibri" panose="020F0502020204030204"/>
              <a:sym typeface="Calibri" panose="020F0502020204030204"/>
            </a:endParaRPr>
          </a:p>
          <a:p>
            <a:pPr marL="342900" lvl="0" indent="8255" algn="l" rtl="0">
              <a:lnSpc>
                <a:spcPct val="100000"/>
              </a:lnSpc>
              <a:spcBef>
                <a:spcPts val="555"/>
              </a:spcBef>
              <a:spcAft>
                <a:spcPts val="0"/>
              </a:spcAft>
              <a:buSzPts val="3200"/>
              <a:buNone/>
            </a:pPr>
            <a:r>
              <a:rPr lang="en-US" sz="3200">
                <a:latin typeface="Calibri" panose="020F0502020204030204"/>
                <a:ea typeface="Calibri" panose="020F0502020204030204"/>
                <a:cs typeface="Calibri" panose="020F0502020204030204"/>
                <a:sym typeface="Calibri" panose="020F0502020204030204"/>
              </a:rPr>
              <a:t>-Full disclosure principle</a:t>
            </a:r>
            <a:endParaRPr lang="en-US" sz="3200">
              <a:latin typeface="Calibri" panose="020F0502020204030204"/>
              <a:ea typeface="Calibri" panose="020F0502020204030204"/>
              <a:cs typeface="Calibri" panose="020F0502020204030204"/>
              <a:sym typeface="Calibri" panose="020F0502020204030204"/>
            </a:endParaRPr>
          </a:p>
          <a:p>
            <a:pPr marL="342900" lvl="0" indent="-342900" algn="l" rtl="0">
              <a:lnSpc>
                <a:spcPct val="100000"/>
              </a:lnSpc>
              <a:spcBef>
                <a:spcPts val="555"/>
              </a:spcBef>
              <a:spcAft>
                <a:spcPts val="0"/>
              </a:spcAft>
              <a:buSzPts val="3200"/>
              <a:buNone/>
            </a:pPr>
            <a:r>
              <a:rPr lang="en-US" sz="3200">
                <a:solidFill>
                  <a:srgbClr val="FF0000"/>
                </a:solidFill>
                <a:latin typeface="Calibri" panose="020F0502020204030204"/>
                <a:ea typeface="Calibri" panose="020F0502020204030204"/>
                <a:cs typeface="Calibri" panose="020F0502020204030204"/>
                <a:sym typeface="Calibri" panose="020F0502020204030204"/>
              </a:rPr>
              <a:t>2. Assumptions </a:t>
            </a:r>
            <a:r>
              <a:rPr lang="en-US" sz="3200">
                <a:latin typeface="Calibri" panose="020F0502020204030204"/>
                <a:ea typeface="Calibri" panose="020F0502020204030204"/>
                <a:cs typeface="Calibri" panose="020F0502020204030204"/>
                <a:sym typeface="Calibri" panose="020F0502020204030204"/>
              </a:rPr>
              <a:t>- 4</a:t>
            </a:r>
            <a:endParaRPr lang="en-US" sz="3200">
              <a:latin typeface="Calibri" panose="020F0502020204030204"/>
              <a:ea typeface="Calibri" panose="020F0502020204030204"/>
              <a:cs typeface="Calibri" panose="020F0502020204030204"/>
              <a:sym typeface="Calibri" panose="020F0502020204030204"/>
            </a:endParaRPr>
          </a:p>
          <a:p>
            <a:pPr marL="342900" lvl="0" indent="-342900" algn="l" rtl="0">
              <a:lnSpc>
                <a:spcPct val="100000"/>
              </a:lnSpc>
              <a:spcBef>
                <a:spcPts val="555"/>
              </a:spcBef>
              <a:spcAft>
                <a:spcPts val="0"/>
              </a:spcAft>
              <a:buSzPts val="3200"/>
              <a:buNone/>
            </a:pPr>
            <a:r>
              <a:rPr lang="en-US" sz="3200">
                <a:solidFill>
                  <a:srgbClr val="FF0000"/>
                </a:solidFill>
                <a:latin typeface="Calibri" panose="020F0502020204030204"/>
                <a:ea typeface="Calibri" panose="020F0502020204030204"/>
                <a:cs typeface="Calibri" panose="020F0502020204030204"/>
                <a:sym typeface="Calibri" panose="020F0502020204030204"/>
              </a:rPr>
              <a:t>3. Constraint</a:t>
            </a:r>
            <a:r>
              <a:rPr lang="en-US" sz="3600">
                <a:solidFill>
                  <a:srgbClr val="FF0000"/>
                </a:solidFill>
                <a:latin typeface="Calibri" panose="020F0502020204030204"/>
                <a:ea typeface="Calibri" panose="020F0502020204030204"/>
                <a:cs typeface="Calibri" panose="020F0502020204030204"/>
                <a:sym typeface="Calibri" panose="020F0502020204030204"/>
              </a:rPr>
              <a:t>s </a:t>
            </a:r>
            <a:r>
              <a:rPr lang="en-US" sz="3600">
                <a:latin typeface="Calibri" panose="020F0502020204030204"/>
                <a:ea typeface="Calibri" panose="020F0502020204030204"/>
                <a:cs typeface="Calibri" panose="020F0502020204030204"/>
                <a:sym typeface="Calibri" panose="020F0502020204030204"/>
              </a:rPr>
              <a:t>– 2-Materiality</a:t>
            </a:r>
            <a:endParaRPr lang="en-US" sz="3600">
              <a:latin typeface="Calibri" panose="020F0502020204030204"/>
              <a:ea typeface="Calibri" panose="020F0502020204030204"/>
              <a:cs typeface="Calibri" panose="020F0502020204030204"/>
              <a:sym typeface="Calibri" panose="020F0502020204030204"/>
            </a:endParaRPr>
          </a:p>
        </p:txBody>
      </p:sp>
      <p:pic>
        <p:nvPicPr>
          <p:cNvPr id="321" name="Google Shape;321;p20" descr="Photo of four men engaged in a business conversation."/>
          <p:cNvPicPr preferRelativeResize="0"/>
          <p:nvPr>
            <p:ph type="pic" idx="2"/>
          </p:nvPr>
        </p:nvPicPr>
        <p:blipFill rotWithShape="1">
          <a:blip r:embed="rId1"/>
          <a:srcRect/>
          <a:stretch>
            <a:fillRect/>
          </a:stretch>
        </p:blipFill>
        <p:spPr>
          <a:xfrm>
            <a:off x="6945199" y="1589751"/>
            <a:ext cx="2035535" cy="1536728"/>
          </a:xfrm>
          <a:prstGeom prst="rect">
            <a:avLst/>
          </a:prstGeom>
          <a:noFill/>
          <a:ln>
            <a:noFill/>
          </a:ln>
        </p:spPr>
      </p:pic>
      <p:sp>
        <p:nvSpPr>
          <p:cNvPr id="322" name="Google Shape;322;p20"/>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Measurement Principles</a:t>
            </a:r>
            <a:endParaRPr sz="2800">
              <a:latin typeface="Calibri" panose="020F0502020204030204"/>
              <a:ea typeface="Calibri" panose="020F0502020204030204"/>
              <a:cs typeface="Calibri" panose="020F0502020204030204"/>
              <a:sym typeface="Calibri" panose="020F0502020204030204"/>
            </a:endParaRPr>
          </a:p>
        </p:txBody>
      </p:sp>
      <p:sp>
        <p:nvSpPr>
          <p:cNvPr id="329" name="Google Shape;329;p21"/>
          <p:cNvSpPr txBox="1"/>
          <p:nvPr>
            <p:ph type="body" idx="1"/>
          </p:nvPr>
        </p:nvSpPr>
        <p:spPr>
          <a:xfrm>
            <a:off x="304800" y="1648691"/>
            <a:ext cx="8534400" cy="45997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Historical </a:t>
            </a:r>
            <a:r>
              <a:rPr lang="en-US" sz="2400" b="1">
                <a:solidFill>
                  <a:srgbClr val="FF0000"/>
                </a:solidFill>
                <a:latin typeface="Calibri" panose="020F0502020204030204"/>
                <a:ea typeface="Calibri" panose="020F0502020204030204"/>
                <a:cs typeface="Calibri" panose="020F0502020204030204"/>
                <a:sym typeface="Calibri" panose="020F0502020204030204"/>
              </a:rPr>
              <a:t>Cost Principle </a:t>
            </a:r>
            <a:r>
              <a:rPr lang="en-US" sz="2400">
                <a:latin typeface="Calibri" panose="020F0502020204030204"/>
                <a:ea typeface="Calibri" panose="020F0502020204030204"/>
                <a:cs typeface="Calibri" panose="020F0502020204030204"/>
                <a:sym typeface="Calibri" panose="020F0502020204030204"/>
              </a:rPr>
              <a:t>(or </a:t>
            </a:r>
            <a:r>
              <a:rPr lang="en-US" sz="2400" b="1">
                <a:latin typeface="Calibri" panose="020F0502020204030204"/>
                <a:ea typeface="Calibri" panose="020F0502020204030204"/>
                <a:cs typeface="Calibri" panose="020F0502020204030204"/>
                <a:sym typeface="Calibri" panose="020F0502020204030204"/>
              </a:rPr>
              <a:t>cost principle</a:t>
            </a:r>
            <a:r>
              <a:rPr lang="en-US" sz="2400">
                <a:latin typeface="Calibri" panose="020F0502020204030204"/>
                <a:ea typeface="Calibri" panose="020F0502020204030204"/>
                <a:cs typeface="Calibri" panose="020F0502020204030204"/>
                <a:sym typeface="Calibri" panose="020F0502020204030204"/>
              </a:rPr>
              <a:t>) dictates that companies </a:t>
            </a:r>
            <a:r>
              <a:rPr lang="en-US" sz="2400">
                <a:solidFill>
                  <a:srgbClr val="FF0000"/>
                </a:solidFill>
                <a:latin typeface="Calibri" panose="020F0502020204030204"/>
                <a:ea typeface="Calibri" panose="020F0502020204030204"/>
                <a:cs typeface="Calibri" panose="020F0502020204030204"/>
                <a:sym typeface="Calibri" panose="020F0502020204030204"/>
              </a:rPr>
              <a:t>record </a:t>
            </a:r>
            <a:r>
              <a:rPr lang="en-US" sz="2400">
                <a:solidFill>
                  <a:srgbClr val="0033CC"/>
                </a:solidFill>
                <a:latin typeface="Calibri" panose="020F0502020204030204"/>
                <a:ea typeface="Calibri" panose="020F0502020204030204"/>
                <a:cs typeface="Calibri" panose="020F0502020204030204"/>
                <a:sym typeface="Calibri" panose="020F0502020204030204"/>
              </a:rPr>
              <a:t>assets at their </a:t>
            </a:r>
            <a:r>
              <a:rPr lang="en-US" sz="2400" b="1">
                <a:solidFill>
                  <a:srgbClr val="0033CC"/>
                </a:solidFill>
                <a:latin typeface="Calibri" panose="020F0502020204030204"/>
                <a:ea typeface="Calibri" panose="020F0502020204030204"/>
                <a:cs typeface="Calibri" panose="020F0502020204030204"/>
                <a:sym typeface="Calibri" panose="020F0502020204030204"/>
              </a:rPr>
              <a:t>cost</a:t>
            </a:r>
            <a:r>
              <a:rPr lang="en-US" sz="2400">
                <a:latin typeface="Calibri" panose="020F0502020204030204"/>
                <a:ea typeface="Calibri" panose="020F0502020204030204"/>
                <a:cs typeface="Calibri" panose="020F0502020204030204"/>
                <a:sym typeface="Calibri" panose="020F0502020204030204"/>
              </a:rPr>
              <a:t>.</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25"/>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Fair Value Principle </a:t>
            </a:r>
            <a:r>
              <a:rPr lang="en-US" sz="2400">
                <a:latin typeface="Calibri" panose="020F0502020204030204"/>
                <a:ea typeface="Calibri" panose="020F0502020204030204"/>
                <a:cs typeface="Calibri" panose="020F0502020204030204"/>
                <a:sym typeface="Calibri" panose="020F0502020204030204"/>
              </a:rPr>
              <a:t>states that assets and liabilities should be reported at fair value (the price received to sell an asset or settle a liability). </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2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In determining which measurement principle to use, companies weigh the factual nature of cost figures versus the relevance of fair value.  In general, most companies choose to use cost. Only in situations where assets are actively traded, such as investment securities, do companies apply the fair value principle extensively.</a:t>
            </a:r>
            <a:endParaRPr sz="2400">
              <a:latin typeface="Calibri" panose="020F0502020204030204"/>
              <a:ea typeface="Calibri" panose="020F0502020204030204"/>
              <a:cs typeface="Calibri" panose="020F0502020204030204"/>
              <a:sym typeface="Calibri" panose="020F0502020204030204"/>
            </a:endParaRPr>
          </a:p>
        </p:txBody>
      </p:sp>
      <p:sp>
        <p:nvSpPr>
          <p:cNvPr id="330" name="Google Shape;330;p21"/>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38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Assumptions</a:t>
            </a:r>
            <a:br>
              <a:rPr lang="en-US" sz="3600">
                <a:latin typeface="Calibri" panose="020F0502020204030204"/>
                <a:ea typeface="Calibri" panose="020F0502020204030204"/>
                <a:cs typeface="Calibri" panose="020F0502020204030204"/>
                <a:sym typeface="Calibri" panose="020F0502020204030204"/>
              </a:rPr>
            </a:br>
            <a:r>
              <a:rPr lang="en-US" sz="2900">
                <a:latin typeface="Calibri" panose="020F0502020204030204"/>
                <a:ea typeface="Calibri" panose="020F0502020204030204"/>
                <a:cs typeface="Calibri" panose="020F0502020204030204"/>
                <a:sym typeface="Calibri" panose="020F0502020204030204"/>
              </a:rPr>
              <a:t>Monetary Unit and Economic Entity</a:t>
            </a:r>
            <a:endParaRPr sz="2900">
              <a:latin typeface="Calibri" panose="020F0502020204030204"/>
              <a:ea typeface="Calibri" panose="020F0502020204030204"/>
              <a:cs typeface="Calibri" panose="020F0502020204030204"/>
              <a:sym typeface="Calibri" panose="020F0502020204030204"/>
            </a:endParaRPr>
          </a:p>
        </p:txBody>
      </p:sp>
      <p:sp>
        <p:nvSpPr>
          <p:cNvPr id="336" name="Google Shape;336;p22"/>
          <p:cNvSpPr txBox="1"/>
          <p:nvPr>
            <p:ph type="body" idx="1"/>
          </p:nvPr>
        </p:nvSpPr>
        <p:spPr>
          <a:xfrm>
            <a:off x="277078" y="1504908"/>
            <a:ext cx="8675934" cy="26827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80"/>
              <a:buNone/>
            </a:pPr>
            <a:r>
              <a:rPr lang="en-US" sz="2600" b="1" u="sng">
                <a:latin typeface="Calibri" panose="020F0502020204030204"/>
                <a:ea typeface="Calibri" panose="020F0502020204030204"/>
                <a:cs typeface="Calibri" panose="020F0502020204030204"/>
                <a:sym typeface="Calibri" panose="020F0502020204030204"/>
              </a:rPr>
              <a:t>Monetary Unit Assumption </a:t>
            </a:r>
            <a:r>
              <a:rPr lang="en-US" sz="2600">
                <a:latin typeface="Calibri" panose="020F0502020204030204"/>
                <a:ea typeface="Calibri" panose="020F0502020204030204"/>
                <a:cs typeface="Calibri" panose="020F0502020204030204"/>
                <a:sym typeface="Calibri" panose="020F0502020204030204"/>
              </a:rPr>
              <a:t>requires that </a:t>
            </a:r>
            <a:r>
              <a:rPr lang="en-US" sz="2600" u="sng">
                <a:solidFill>
                  <a:srgbClr val="0033CC"/>
                </a:solidFill>
                <a:latin typeface="Calibri" panose="020F0502020204030204"/>
                <a:ea typeface="Calibri" panose="020F0502020204030204"/>
                <a:cs typeface="Calibri" panose="020F0502020204030204"/>
                <a:sym typeface="Calibri" panose="020F0502020204030204"/>
              </a:rPr>
              <a:t>companies </a:t>
            </a:r>
            <a:r>
              <a:rPr lang="en-US" sz="2600" b="1" u="sng">
                <a:solidFill>
                  <a:srgbClr val="0033CC"/>
                </a:solidFill>
                <a:latin typeface="Calibri" panose="020F0502020204030204"/>
                <a:ea typeface="Calibri" panose="020F0502020204030204"/>
                <a:cs typeface="Calibri" panose="020F0502020204030204"/>
                <a:sym typeface="Calibri" panose="020F0502020204030204"/>
              </a:rPr>
              <a:t>include in the accounting records only</a:t>
            </a:r>
            <a:r>
              <a:rPr lang="en-US" sz="2600" b="1">
                <a:solidFill>
                  <a:srgbClr val="0033CC"/>
                </a:solidFill>
                <a:latin typeface="Calibri" panose="020F0502020204030204"/>
                <a:ea typeface="Calibri" panose="020F0502020204030204"/>
                <a:cs typeface="Calibri" panose="020F0502020204030204"/>
                <a:sym typeface="Calibri" panose="020F0502020204030204"/>
              </a:rPr>
              <a:t> </a:t>
            </a:r>
            <a:r>
              <a:rPr lang="en-US" sz="2600" b="1" u="sng">
                <a:latin typeface="Calibri" panose="020F0502020204030204"/>
                <a:ea typeface="Calibri" panose="020F0502020204030204"/>
                <a:cs typeface="Calibri" panose="020F0502020204030204"/>
                <a:sym typeface="Calibri" panose="020F0502020204030204"/>
              </a:rPr>
              <a:t>transaction data </a:t>
            </a:r>
            <a:r>
              <a:rPr lang="en-US" sz="2600">
                <a:latin typeface="Calibri" panose="020F0502020204030204"/>
                <a:ea typeface="Calibri" panose="020F0502020204030204"/>
                <a:cs typeface="Calibri" panose="020F0502020204030204"/>
                <a:sym typeface="Calibri" panose="020F0502020204030204"/>
              </a:rPr>
              <a:t>that can be </a:t>
            </a:r>
            <a:r>
              <a:rPr lang="en-US" sz="2600">
                <a:solidFill>
                  <a:srgbClr val="FF0000"/>
                </a:solidFill>
                <a:latin typeface="Calibri" panose="020F0502020204030204"/>
                <a:ea typeface="Calibri" panose="020F0502020204030204"/>
                <a:cs typeface="Calibri" panose="020F0502020204030204"/>
                <a:sym typeface="Calibri" panose="020F0502020204030204"/>
              </a:rPr>
              <a:t>expressed in </a:t>
            </a:r>
            <a:r>
              <a:rPr lang="en-US" sz="2600" b="1" u="sng">
                <a:solidFill>
                  <a:srgbClr val="FF0000"/>
                </a:solidFill>
                <a:latin typeface="Calibri" panose="020F0502020204030204"/>
                <a:ea typeface="Calibri" panose="020F0502020204030204"/>
                <a:cs typeface="Calibri" panose="020F0502020204030204"/>
                <a:sym typeface="Calibri" panose="020F0502020204030204"/>
              </a:rPr>
              <a:t>money terms</a:t>
            </a:r>
            <a:r>
              <a:rPr lang="en-US" sz="2600">
                <a:latin typeface="Calibri" panose="020F0502020204030204"/>
                <a:ea typeface="Calibri" panose="020F0502020204030204"/>
                <a:cs typeface="Calibri" panose="020F0502020204030204"/>
                <a:sym typeface="Calibri" panose="020F0502020204030204"/>
              </a:rPr>
              <a:t>.</a:t>
            </a:r>
            <a:endParaRPr lang="en-US" sz="2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075"/>
              </a:spcBef>
              <a:spcAft>
                <a:spcPts val="0"/>
              </a:spcAft>
              <a:buSzPts val="2600"/>
              <a:buNone/>
            </a:pPr>
            <a:r>
              <a:rPr lang="en-US" sz="2600" b="1" u="sng">
                <a:latin typeface="Calibri" panose="020F0502020204030204"/>
                <a:ea typeface="Calibri" panose="020F0502020204030204"/>
                <a:cs typeface="Calibri" panose="020F0502020204030204"/>
                <a:sym typeface="Calibri" panose="020F0502020204030204"/>
              </a:rPr>
              <a:t>Economic Entity Assumption </a:t>
            </a:r>
            <a:r>
              <a:rPr lang="en-US" sz="2600">
                <a:latin typeface="Calibri" panose="020F0502020204030204"/>
                <a:ea typeface="Calibri" panose="020F0502020204030204"/>
                <a:cs typeface="Calibri" panose="020F0502020204030204"/>
                <a:sym typeface="Calibri" panose="020F0502020204030204"/>
              </a:rPr>
              <a:t>requires that activities of the entity </a:t>
            </a:r>
            <a:r>
              <a:rPr lang="en-US" sz="2600">
                <a:solidFill>
                  <a:srgbClr val="0033CC"/>
                </a:solidFill>
                <a:latin typeface="Calibri" panose="020F0502020204030204"/>
                <a:ea typeface="Calibri" panose="020F0502020204030204"/>
                <a:cs typeface="Calibri" panose="020F0502020204030204"/>
                <a:sym typeface="Calibri" panose="020F0502020204030204"/>
              </a:rPr>
              <a:t>be kept separate and distinct from the activities of its owner </a:t>
            </a:r>
            <a:r>
              <a:rPr lang="en-US" sz="2600">
                <a:latin typeface="Calibri" panose="020F0502020204030204"/>
                <a:ea typeface="Calibri" panose="020F0502020204030204"/>
                <a:cs typeface="Calibri" panose="020F0502020204030204"/>
                <a:sym typeface="Calibri" panose="020F0502020204030204"/>
              </a:rPr>
              <a:t>and all other economic entities.</a:t>
            </a:r>
            <a:endParaRPr lang="en-US" sz="2600">
              <a:latin typeface="Calibri" panose="020F0502020204030204"/>
              <a:ea typeface="Calibri" panose="020F0502020204030204"/>
              <a:cs typeface="Calibri" panose="020F0502020204030204"/>
              <a:sym typeface="Calibri" panose="020F0502020204030204"/>
            </a:endParaRPr>
          </a:p>
        </p:txBody>
      </p:sp>
      <p:pic>
        <p:nvPicPr>
          <p:cNvPr id="337" name="Google Shape;337;p22" descr="Proprietorship, partnership and corporation are forms of business ownership."/>
          <p:cNvPicPr preferRelativeResize="0"/>
          <p:nvPr>
            <p:ph type="pic" idx="2"/>
          </p:nvPr>
        </p:nvPicPr>
        <p:blipFill rotWithShape="1">
          <a:blip r:embed="rId1"/>
          <a:srcRect/>
          <a:stretch>
            <a:fillRect/>
          </a:stretch>
        </p:blipFill>
        <p:spPr>
          <a:xfrm>
            <a:off x="493445" y="4487248"/>
            <a:ext cx="5877749" cy="1443493"/>
          </a:xfrm>
          <a:prstGeom prst="rect">
            <a:avLst/>
          </a:prstGeom>
          <a:noFill/>
          <a:ln>
            <a:noFill/>
          </a:ln>
        </p:spPr>
      </p:pic>
      <p:sp>
        <p:nvSpPr>
          <p:cNvPr id="338" name="Google Shape;338;p22"/>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sp>
        <p:nvSpPr>
          <p:cNvPr id="343" name="Google Shape;343;p2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Forms of Business Ownership</a:t>
            </a:r>
            <a:endParaRPr lang="en-US" sz="3600">
              <a:latin typeface="Calibri" panose="020F0502020204030204"/>
              <a:ea typeface="Calibri" panose="020F0502020204030204"/>
              <a:cs typeface="Calibri" panose="020F0502020204030204"/>
              <a:sym typeface="Calibri" panose="020F0502020204030204"/>
            </a:endParaRPr>
          </a:p>
        </p:txBody>
      </p:sp>
      <p:sp>
        <p:nvSpPr>
          <p:cNvPr id="344" name="Google Shape;344;p23"/>
          <p:cNvSpPr txBox="1"/>
          <p:nvPr>
            <p:ph type="body" idx="1"/>
          </p:nvPr>
        </p:nvSpPr>
        <p:spPr>
          <a:xfrm>
            <a:off x="304800" y="1752600"/>
            <a:ext cx="2855259" cy="441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Proprietorship</a:t>
            </a:r>
            <a:endParaRPr lang="en-US" sz="2000" b="1">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Owned by </a:t>
            </a:r>
            <a:r>
              <a:rPr lang="en-US" sz="2000" b="1">
                <a:solidFill>
                  <a:srgbClr val="FF0000"/>
                </a:solidFill>
                <a:latin typeface="Calibri" panose="020F0502020204030204"/>
                <a:ea typeface="Calibri" panose="020F0502020204030204"/>
                <a:cs typeface="Calibri" panose="020F0502020204030204"/>
                <a:sym typeface="Calibri" panose="020F0502020204030204"/>
              </a:rPr>
              <a:t>one person</a:t>
            </a:r>
            <a:endParaRPr lang="en-US" sz="2000" b="1">
              <a:solidFill>
                <a:srgbClr val="FF0000"/>
              </a:solidFill>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Owner is often manager/operator</a:t>
            </a:r>
            <a:endParaRPr lang="en-US" sz="2000">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Owner receives any profits, suffers any losses, and is personally liable for all debts</a:t>
            </a:r>
            <a:endParaRPr lang="en-US" sz="2000">
              <a:latin typeface="Calibri" panose="020F0502020204030204"/>
              <a:ea typeface="Calibri" panose="020F0502020204030204"/>
              <a:cs typeface="Calibri" panose="020F0502020204030204"/>
              <a:sym typeface="Calibri" panose="020F0502020204030204"/>
            </a:endParaRPr>
          </a:p>
        </p:txBody>
      </p:sp>
      <p:sp>
        <p:nvSpPr>
          <p:cNvPr id="345" name="Google Shape;345;p23"/>
          <p:cNvSpPr txBox="1"/>
          <p:nvPr>
            <p:ph type="body" idx="5"/>
          </p:nvPr>
        </p:nvSpPr>
        <p:spPr>
          <a:xfrm>
            <a:off x="3432314" y="1792356"/>
            <a:ext cx="2888974" cy="437984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b="1">
                <a:latin typeface="Calibri" panose="020F0502020204030204"/>
                <a:ea typeface="Calibri" panose="020F0502020204030204"/>
                <a:cs typeface="Calibri" panose="020F0502020204030204"/>
                <a:sym typeface="Calibri" panose="020F0502020204030204"/>
              </a:rPr>
              <a:t>Partnership</a:t>
            </a:r>
            <a:endParaRPr lang="en-US" sz="2000" b="1">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Owned by two or more persons</a:t>
            </a:r>
            <a:endParaRPr lang="en-US" sz="2000">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Often retail and service-type businesses</a:t>
            </a:r>
            <a:endParaRPr lang="en-US" sz="2000">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Generally unlimited personal liability</a:t>
            </a:r>
            <a:endParaRPr lang="en-US" sz="2000">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Partnership agreement</a:t>
            </a:r>
            <a:endParaRPr lang="en-US" sz="2000">
              <a:latin typeface="Calibri" panose="020F0502020204030204"/>
              <a:ea typeface="Calibri" panose="020F0502020204030204"/>
              <a:cs typeface="Calibri" panose="020F0502020204030204"/>
              <a:sym typeface="Calibri" panose="020F0502020204030204"/>
            </a:endParaRPr>
          </a:p>
        </p:txBody>
      </p:sp>
      <p:sp>
        <p:nvSpPr>
          <p:cNvPr id="346" name="Google Shape;346;p23"/>
          <p:cNvSpPr txBox="1"/>
          <p:nvPr>
            <p:ph type="body" idx="6"/>
          </p:nvPr>
        </p:nvSpPr>
        <p:spPr>
          <a:xfrm>
            <a:off x="6321288" y="1803516"/>
            <a:ext cx="2725730" cy="4432852"/>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chemeClr val="accent2"/>
              </a:buClr>
              <a:buSzPts val="2000"/>
              <a:buNone/>
            </a:pPr>
            <a:r>
              <a:rPr lang="en-US" sz="2000" b="1">
                <a:latin typeface="Calibri" panose="020F0502020204030204"/>
                <a:ea typeface="Calibri" panose="020F0502020204030204"/>
                <a:cs typeface="Calibri" panose="020F0502020204030204"/>
                <a:sym typeface="Calibri" panose="020F0502020204030204"/>
              </a:rPr>
              <a:t>Corporation</a:t>
            </a:r>
            <a:endParaRPr lang="en-US" sz="2000" b="1">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Ownership divided into shares of stock</a:t>
            </a:r>
            <a:endParaRPr lang="en-US" sz="2000">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Separate legal entity organized under state corporation law</a:t>
            </a:r>
            <a:endParaRPr lang="en-US" sz="2000">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555"/>
              </a:spcBef>
              <a:spcAft>
                <a:spcPts val="0"/>
              </a:spcAft>
              <a:buClr>
                <a:srgbClr val="911B21"/>
              </a:buClr>
              <a:buSzPts val="2000"/>
              <a:buChar char="•"/>
            </a:pPr>
            <a:r>
              <a:rPr lang="en-US" sz="2000">
                <a:latin typeface="Calibri" panose="020F0502020204030204"/>
                <a:ea typeface="Calibri" panose="020F0502020204030204"/>
                <a:cs typeface="Calibri" panose="020F0502020204030204"/>
                <a:sym typeface="Calibri" panose="020F0502020204030204"/>
              </a:rPr>
              <a:t>Limited liability</a:t>
            </a:r>
            <a:endParaRPr lang="en-US" sz="2000">
              <a:latin typeface="Calibri" panose="020F0502020204030204"/>
              <a:ea typeface="Calibri" panose="020F0502020204030204"/>
              <a:cs typeface="Calibri" panose="020F0502020204030204"/>
              <a:sym typeface="Calibri" panose="020F0502020204030204"/>
            </a:endParaRPr>
          </a:p>
        </p:txBody>
      </p:sp>
      <p:sp>
        <p:nvSpPr>
          <p:cNvPr id="347" name="Google Shape;347;p23"/>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Assumptions</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First Question</a:t>
            </a:r>
            <a:endParaRPr sz="3100">
              <a:latin typeface="Calibri" panose="020F0502020204030204"/>
              <a:ea typeface="Calibri" panose="020F0502020204030204"/>
              <a:cs typeface="Calibri" panose="020F0502020204030204"/>
              <a:sym typeface="Calibri" panose="020F0502020204030204"/>
            </a:endParaRPr>
          </a:p>
        </p:txBody>
      </p:sp>
      <p:sp>
        <p:nvSpPr>
          <p:cNvPr id="353" name="Google Shape;353;p24"/>
          <p:cNvSpPr txBox="1"/>
          <p:nvPr>
            <p:ph type="body" idx="1"/>
          </p:nvPr>
        </p:nvSpPr>
        <p:spPr>
          <a:xfrm>
            <a:off x="304800" y="1752600"/>
            <a:ext cx="8534400" cy="443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sz="2800">
                <a:latin typeface="Calibri" panose="020F0502020204030204"/>
                <a:ea typeface="Calibri" panose="020F0502020204030204"/>
                <a:cs typeface="Calibri" panose="020F0502020204030204"/>
                <a:sym typeface="Calibri" panose="020F0502020204030204"/>
              </a:rPr>
              <a:t>Combining the activities of Kellogg and General Mills would violate the</a:t>
            </a:r>
            <a:endParaRPr lang="en-US" sz="2800">
              <a:latin typeface="Calibri" panose="020F0502020204030204"/>
              <a:ea typeface="Calibri" panose="020F0502020204030204"/>
              <a:cs typeface="Calibri" panose="020F0502020204030204"/>
              <a:sym typeface="Calibri" panose="020F0502020204030204"/>
            </a:endParaRPr>
          </a:p>
          <a:p>
            <a:pPr marL="465455" lvl="0" indent="-465455"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cost principle.</a:t>
            </a:r>
            <a:endParaRPr lang="en-US" sz="2800">
              <a:latin typeface="Calibri" panose="020F0502020204030204"/>
              <a:ea typeface="Calibri" panose="020F0502020204030204"/>
              <a:cs typeface="Calibri" panose="020F0502020204030204"/>
              <a:sym typeface="Calibri" panose="020F0502020204030204"/>
            </a:endParaRPr>
          </a:p>
          <a:p>
            <a:pPr marL="465455" lvl="0" indent="-465455"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economic entity assumption.</a:t>
            </a:r>
            <a:endParaRPr lang="en-US" sz="2800">
              <a:latin typeface="Calibri" panose="020F0502020204030204"/>
              <a:ea typeface="Calibri" panose="020F0502020204030204"/>
              <a:cs typeface="Calibri" panose="020F0502020204030204"/>
              <a:sym typeface="Calibri" panose="020F0502020204030204"/>
            </a:endParaRPr>
          </a:p>
          <a:p>
            <a:pPr marL="465455" lvl="0" indent="-465455"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monetary unit assumption.</a:t>
            </a:r>
            <a:endParaRPr lang="en-US" sz="2800">
              <a:latin typeface="Calibri" panose="020F0502020204030204"/>
              <a:ea typeface="Calibri" panose="020F0502020204030204"/>
              <a:cs typeface="Calibri" panose="020F0502020204030204"/>
              <a:sym typeface="Calibri" panose="020F0502020204030204"/>
            </a:endParaRPr>
          </a:p>
          <a:p>
            <a:pPr marL="465455" lvl="0" indent="-465455" algn="l" rtl="0">
              <a:lnSpc>
                <a:spcPct val="100000"/>
              </a:lnSpc>
              <a:spcBef>
                <a:spcPts val="555"/>
              </a:spcBef>
              <a:spcAft>
                <a:spcPts val="0"/>
              </a:spcAft>
              <a:buClr>
                <a:srgbClr val="911B21"/>
              </a:buClr>
              <a:buSzPts val="2800"/>
              <a:buFont typeface="Arial" panose="020B0604020202020204"/>
              <a:buAutoNum type="alphaLcPeriod"/>
            </a:pPr>
            <a:r>
              <a:rPr lang="en-US" sz="2800">
                <a:solidFill>
                  <a:schemeClr val="lt1"/>
                </a:solidFill>
                <a:latin typeface="Calibri" panose="020F0502020204030204"/>
                <a:ea typeface="Calibri" panose="020F0502020204030204"/>
                <a:cs typeface="Calibri" panose="020F0502020204030204"/>
                <a:sym typeface="Calibri" panose="020F0502020204030204"/>
              </a:rPr>
              <a:t>ethics principle.</a:t>
            </a:r>
            <a:endParaRPr lang="en-US" sz="2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4" name="Google Shape;354;p24"/>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2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Assumptions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First Answer</a:t>
            </a:r>
            <a:endParaRPr sz="2800">
              <a:latin typeface="Calibri" panose="020F0502020204030204"/>
              <a:ea typeface="Calibri" panose="020F0502020204030204"/>
              <a:cs typeface="Calibri" panose="020F0502020204030204"/>
              <a:sym typeface="Calibri" panose="020F0502020204030204"/>
            </a:endParaRPr>
          </a:p>
        </p:txBody>
      </p:sp>
      <p:sp>
        <p:nvSpPr>
          <p:cNvPr id="360" name="Google Shape;360;p25"/>
          <p:cNvSpPr txBox="1"/>
          <p:nvPr>
            <p:ph type="body" idx="1"/>
          </p:nvPr>
        </p:nvSpPr>
        <p:spPr>
          <a:xfrm>
            <a:off x="304800" y="1752600"/>
            <a:ext cx="8534400" cy="315070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sz="2800">
                <a:latin typeface="Calibri" panose="020F0502020204030204"/>
                <a:ea typeface="Calibri" panose="020F0502020204030204"/>
                <a:cs typeface="Calibri" panose="020F0502020204030204"/>
                <a:sym typeface="Calibri" panose="020F0502020204030204"/>
              </a:rPr>
              <a:t>Combining the activities of Kellogg and General Mills would violate the</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cost principle.</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solidFill>
                  <a:srgbClr val="911B21"/>
                </a:solidFill>
                <a:latin typeface="Calibri" panose="020F0502020204030204"/>
                <a:ea typeface="Calibri" panose="020F0502020204030204"/>
                <a:cs typeface="Calibri" panose="020F0502020204030204"/>
                <a:sym typeface="Calibri" panose="020F0502020204030204"/>
              </a:rPr>
              <a:t>Answer:</a:t>
            </a:r>
            <a:r>
              <a:rPr lang="en-US" sz="2800">
                <a:latin typeface="Calibri" panose="020F0502020204030204"/>
                <a:ea typeface="Calibri" panose="020F0502020204030204"/>
                <a:cs typeface="Calibri" panose="020F0502020204030204"/>
                <a:sym typeface="Calibri" panose="020F0502020204030204"/>
              </a:rPr>
              <a:t> economic entity assumption.</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monetary unit assumption.</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ethics principle.</a:t>
            </a:r>
            <a:endParaRPr lang="en-US" sz="2800">
              <a:latin typeface="Calibri" panose="020F0502020204030204"/>
              <a:ea typeface="Calibri" panose="020F0502020204030204"/>
              <a:cs typeface="Calibri" panose="020F0502020204030204"/>
              <a:sym typeface="Calibri" panose="020F0502020204030204"/>
            </a:endParaRPr>
          </a:p>
        </p:txBody>
      </p:sp>
      <p:sp>
        <p:nvSpPr>
          <p:cNvPr id="361" name="Google Shape;361;p25"/>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2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Assumptions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Second Question</a:t>
            </a:r>
            <a:endParaRPr sz="2800">
              <a:latin typeface="Calibri" panose="020F0502020204030204"/>
              <a:ea typeface="Calibri" panose="020F0502020204030204"/>
              <a:cs typeface="Calibri" panose="020F0502020204030204"/>
              <a:sym typeface="Calibri" panose="020F0502020204030204"/>
            </a:endParaRPr>
          </a:p>
        </p:txBody>
      </p:sp>
      <p:sp>
        <p:nvSpPr>
          <p:cNvPr id="367" name="Google Shape;367;p26"/>
          <p:cNvSpPr txBox="1"/>
          <p:nvPr>
            <p:ph type="body" idx="1"/>
          </p:nvPr>
        </p:nvSpPr>
        <p:spPr>
          <a:xfrm>
            <a:off x="304799" y="1752600"/>
            <a:ext cx="8633717" cy="315070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sz="2800">
                <a:latin typeface="Calibri" panose="020F0502020204030204"/>
                <a:ea typeface="Calibri" panose="020F0502020204030204"/>
                <a:cs typeface="Calibri" panose="020F0502020204030204"/>
                <a:sym typeface="Calibri" panose="020F0502020204030204"/>
              </a:rPr>
              <a:t>A business organized as a separate legal entity under state law having </a:t>
            </a:r>
            <a:r>
              <a:rPr lang="en-US" sz="2800">
                <a:solidFill>
                  <a:srgbClr val="FF0000"/>
                </a:solidFill>
                <a:latin typeface="Calibri" panose="020F0502020204030204"/>
                <a:ea typeface="Calibri" panose="020F0502020204030204"/>
                <a:cs typeface="Calibri" panose="020F0502020204030204"/>
                <a:sym typeface="Calibri" panose="020F0502020204030204"/>
              </a:rPr>
              <a:t>ownership divided into shares </a:t>
            </a:r>
            <a:r>
              <a:rPr lang="en-US" sz="2800">
                <a:latin typeface="Calibri" panose="020F0502020204030204"/>
                <a:ea typeface="Calibri" panose="020F0502020204030204"/>
                <a:cs typeface="Calibri" panose="020F0502020204030204"/>
                <a:sym typeface="Calibri" panose="020F0502020204030204"/>
              </a:rPr>
              <a:t>of stock is a</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proprietorship.</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partnership.</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corporation.</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sole proprietorship.</a:t>
            </a:r>
            <a:endParaRPr lang="en-US" sz="2800">
              <a:latin typeface="Calibri" panose="020F0502020204030204"/>
              <a:ea typeface="Calibri" panose="020F0502020204030204"/>
              <a:cs typeface="Calibri" panose="020F0502020204030204"/>
              <a:sym typeface="Calibri" panose="020F0502020204030204"/>
            </a:endParaRPr>
          </a:p>
        </p:txBody>
      </p:sp>
      <p:sp>
        <p:nvSpPr>
          <p:cNvPr id="368" name="Google Shape;368;p26"/>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sp>
        <p:nvSpPr>
          <p:cNvPr id="373" name="Google Shape;373;p2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Assumptions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Second Answer</a:t>
            </a:r>
            <a:endParaRPr sz="2800">
              <a:latin typeface="Calibri" panose="020F0502020204030204"/>
              <a:ea typeface="Calibri" panose="020F0502020204030204"/>
              <a:cs typeface="Calibri" panose="020F0502020204030204"/>
              <a:sym typeface="Calibri" panose="020F0502020204030204"/>
            </a:endParaRPr>
          </a:p>
        </p:txBody>
      </p:sp>
      <p:sp>
        <p:nvSpPr>
          <p:cNvPr id="374" name="Google Shape;374;p27"/>
          <p:cNvSpPr txBox="1"/>
          <p:nvPr>
            <p:ph type="body" idx="1"/>
          </p:nvPr>
        </p:nvSpPr>
        <p:spPr>
          <a:xfrm>
            <a:off x="304799" y="1752599"/>
            <a:ext cx="8643991" cy="351804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sz="2800">
                <a:latin typeface="Calibri" panose="020F0502020204030204"/>
                <a:ea typeface="Calibri" panose="020F0502020204030204"/>
                <a:cs typeface="Calibri" panose="020F0502020204030204"/>
                <a:sym typeface="Calibri" panose="020F0502020204030204"/>
              </a:rPr>
              <a:t>A business organized as a separate legal entity under state law having ownership divided into shares of stock is a</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proprietorship.</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partnership.</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solidFill>
                  <a:srgbClr val="911B21"/>
                </a:solidFill>
                <a:latin typeface="Calibri" panose="020F0502020204030204"/>
                <a:ea typeface="Calibri" panose="020F0502020204030204"/>
                <a:cs typeface="Calibri" panose="020F0502020204030204"/>
                <a:sym typeface="Calibri" panose="020F0502020204030204"/>
              </a:rPr>
              <a:t>Answer:</a:t>
            </a:r>
            <a:r>
              <a:rPr lang="en-US" sz="2800">
                <a:latin typeface="Calibri" panose="020F0502020204030204"/>
                <a:ea typeface="Calibri" panose="020F0502020204030204"/>
                <a:cs typeface="Calibri" panose="020F0502020204030204"/>
                <a:sym typeface="Calibri" panose="020F0502020204030204"/>
              </a:rPr>
              <a:t> corporation.</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sole proprietorship.</a:t>
            </a:r>
            <a:endParaRPr lang="en-US" sz="2800">
              <a:latin typeface="Calibri" panose="020F0502020204030204"/>
              <a:ea typeface="Calibri" panose="020F0502020204030204"/>
              <a:cs typeface="Calibri" panose="020F0502020204030204"/>
              <a:sym typeface="Calibri" panose="020F0502020204030204"/>
            </a:endParaRPr>
          </a:p>
        </p:txBody>
      </p:sp>
      <p:sp>
        <p:nvSpPr>
          <p:cNvPr id="375" name="Google Shape;375;p27"/>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sp>
        <p:nvSpPr>
          <p:cNvPr id="381" name="Google Shape;381;p2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Accounting Across the Organization</a:t>
            </a:r>
            <a:endParaRPr sz="3600">
              <a:latin typeface="Calibri" panose="020F0502020204030204"/>
              <a:ea typeface="Calibri" panose="020F0502020204030204"/>
              <a:cs typeface="Calibri" panose="020F0502020204030204"/>
              <a:sym typeface="Calibri" panose="020F0502020204030204"/>
            </a:endParaRPr>
          </a:p>
        </p:txBody>
      </p:sp>
      <p:sp>
        <p:nvSpPr>
          <p:cNvPr id="382" name="Google Shape;382;p28"/>
          <p:cNvSpPr txBox="1"/>
          <p:nvPr>
            <p:ph type="body" idx="1"/>
          </p:nvPr>
        </p:nvSpPr>
        <p:spPr>
          <a:xfrm>
            <a:off x="304800" y="1752600"/>
            <a:ext cx="6454219" cy="453507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a:latin typeface="Calibri" panose="020F0502020204030204"/>
                <a:ea typeface="Calibri" panose="020F0502020204030204"/>
                <a:cs typeface="Calibri" panose="020F0502020204030204"/>
                <a:sym typeface="Calibri" panose="020F0502020204030204"/>
              </a:rPr>
              <a:t>Spinning the Career Wheel</a:t>
            </a:r>
            <a:endParaRPr lang="en-US" sz="1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400"/>
              <a:buNone/>
            </a:pPr>
            <a:r>
              <a:rPr lang="en-US" sz="1400">
                <a:latin typeface="Calibri" panose="020F0502020204030204"/>
                <a:ea typeface="Calibri" panose="020F0502020204030204"/>
                <a:cs typeface="Calibri" panose="020F0502020204030204"/>
                <a:sym typeface="Calibri" panose="020F0502020204030204"/>
              </a:rPr>
              <a:t>How will the study of accounting help you? A working knowledge of accounting is desirable for virtually every field of business. Some examples of how accounting is used in business careers include:</a:t>
            </a:r>
            <a:endParaRPr lang="en-US"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400"/>
              <a:buNone/>
            </a:pPr>
            <a:r>
              <a:rPr lang="en-US" sz="1400" b="1">
                <a:latin typeface="Calibri" panose="020F0502020204030204"/>
                <a:ea typeface="Calibri" panose="020F0502020204030204"/>
                <a:cs typeface="Calibri" panose="020F0502020204030204"/>
                <a:sym typeface="Calibri" panose="020F0502020204030204"/>
              </a:rPr>
              <a:t>General management: </a:t>
            </a:r>
            <a:r>
              <a:rPr lang="en-US" sz="1400">
                <a:latin typeface="Calibri" panose="020F0502020204030204"/>
                <a:ea typeface="Calibri" panose="020F0502020204030204"/>
                <a:cs typeface="Calibri" panose="020F0502020204030204"/>
                <a:sym typeface="Calibri" panose="020F0502020204030204"/>
              </a:rPr>
              <a:t>Managers at Ford Motors, Massachusetts General Hospital, California State University— Fullerton, a McDonald’s franchise, and a Trek bike shop all need to understand accounting data in order to make wise business decisions.</a:t>
            </a:r>
            <a:endParaRPr lang="en-US"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400"/>
              <a:buNone/>
            </a:pPr>
            <a:r>
              <a:rPr lang="en-US" sz="1400" b="1">
                <a:latin typeface="Calibri" panose="020F0502020204030204"/>
                <a:ea typeface="Calibri" panose="020F0502020204030204"/>
                <a:cs typeface="Calibri" panose="020F0502020204030204"/>
                <a:sym typeface="Calibri" panose="020F0502020204030204"/>
              </a:rPr>
              <a:t>Marketing: </a:t>
            </a:r>
            <a:r>
              <a:rPr lang="en-US" sz="1400">
                <a:latin typeface="Calibri" panose="020F0502020204030204"/>
                <a:ea typeface="Calibri" panose="020F0502020204030204"/>
                <a:cs typeface="Calibri" panose="020F0502020204030204"/>
                <a:sym typeface="Calibri" panose="020F0502020204030204"/>
              </a:rPr>
              <a:t>Marketing specialists at Procter &amp; Gamble must be sensitive to costs and benefits, which accounting helps them quantify and understand. Making a sale is meaningless unless it is a profitable sale.</a:t>
            </a:r>
            <a:endParaRPr lang="en-US"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400"/>
              <a:buNone/>
            </a:pPr>
            <a:r>
              <a:rPr lang="en-US" sz="1400" b="1">
                <a:latin typeface="Calibri" panose="020F0502020204030204"/>
                <a:ea typeface="Calibri" panose="020F0502020204030204"/>
                <a:cs typeface="Calibri" panose="020F0502020204030204"/>
                <a:sym typeface="Calibri" panose="020F0502020204030204"/>
              </a:rPr>
              <a:t>Finance: </a:t>
            </a:r>
            <a:r>
              <a:rPr lang="en-US" sz="1400">
                <a:latin typeface="Calibri" panose="020F0502020204030204"/>
                <a:ea typeface="Calibri" panose="020F0502020204030204"/>
                <a:cs typeface="Calibri" panose="020F0502020204030204"/>
                <a:sym typeface="Calibri" panose="020F0502020204030204"/>
              </a:rPr>
              <a:t>Do you want to be a banker for Citicorp, an investment analyst for Goldman Sachs, or a stock broker for Merrill Lynch? These fields rely heavily on accounting knowledge to analyze financial statements. In fact, it is difficult to get a good job in a finance function without two or three courses in accounting.</a:t>
            </a:r>
            <a:endParaRPr lang="en-US"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400"/>
              <a:buNone/>
            </a:pPr>
            <a:r>
              <a:rPr lang="en-US" sz="1400" b="1">
                <a:latin typeface="Calibri" panose="020F0502020204030204"/>
                <a:ea typeface="Calibri" panose="020F0502020204030204"/>
                <a:cs typeface="Calibri" panose="020F0502020204030204"/>
                <a:sym typeface="Calibri" panose="020F0502020204030204"/>
              </a:rPr>
              <a:t>Real estate: </a:t>
            </a:r>
            <a:r>
              <a:rPr lang="en-US" sz="1400">
                <a:latin typeface="Calibri" panose="020F0502020204030204"/>
                <a:ea typeface="Calibri" panose="020F0502020204030204"/>
                <a:cs typeface="Calibri" panose="020F0502020204030204"/>
                <a:sym typeface="Calibri" panose="020F0502020204030204"/>
              </a:rPr>
              <a:t>Are you interested in being a real estate broker for Prudential Real Estate? Because a third party—the bank—is almost always involved in financing a real estate transaction, brokers must understand the numbers involved: Can the buyer afford to make the payments to the bank? Does the cash flow from an industrial property justify the purchase price? What are the tax benefits of the purchase?</a:t>
            </a:r>
            <a:endParaRPr lang="en-US" sz="1400">
              <a:latin typeface="Calibri" panose="020F0502020204030204"/>
              <a:ea typeface="Calibri" panose="020F0502020204030204"/>
              <a:cs typeface="Calibri" panose="020F0502020204030204"/>
              <a:sym typeface="Calibri" panose="020F0502020204030204"/>
            </a:endParaRPr>
          </a:p>
        </p:txBody>
      </p:sp>
      <p:pic>
        <p:nvPicPr>
          <p:cNvPr id="383" name="Google Shape;383;p28" descr="Photo of a woman cyclist standing on a mountain bike."/>
          <p:cNvPicPr preferRelativeResize="0"/>
          <p:nvPr>
            <p:ph type="pic" idx="2"/>
          </p:nvPr>
        </p:nvPicPr>
        <p:blipFill rotWithShape="1">
          <a:blip r:embed="rId1"/>
          <a:srcRect/>
          <a:stretch>
            <a:fillRect/>
          </a:stretch>
        </p:blipFill>
        <p:spPr>
          <a:xfrm>
            <a:off x="6684215" y="1804461"/>
            <a:ext cx="2385261" cy="3450808"/>
          </a:xfrm>
          <a:prstGeom prst="rect">
            <a:avLst/>
          </a:prstGeom>
          <a:noFill/>
          <a:ln>
            <a:noFill/>
          </a:ln>
        </p:spPr>
      </p:pic>
      <p:sp>
        <p:nvSpPr>
          <p:cNvPr id="384" name="Google Shape;384;p28"/>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89" name="Shape 389"/>
        <p:cNvGrpSpPr/>
        <p:nvPr/>
      </p:nvGrpSpPr>
      <p:grpSpPr>
        <a:xfrm>
          <a:off x="0" y="0"/>
          <a:ext cx="0" cy="0"/>
          <a:chOff x="0" y="0"/>
          <a:chExt cx="0" cy="0"/>
        </a:xfrm>
      </p:grpSpPr>
      <p:sp>
        <p:nvSpPr>
          <p:cNvPr id="390" name="Google Shape;390;p29"/>
          <p:cNvSpPr txBox="1"/>
          <p:nvPr>
            <p:ph type="title"/>
          </p:nvPr>
        </p:nvSpPr>
        <p:spPr>
          <a:xfrm>
            <a:off x="277078" y="457200"/>
            <a:ext cx="7767587"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Accounting Across the Organization (Question and Answer)</a:t>
            </a:r>
            <a:endParaRPr sz="3600">
              <a:latin typeface="Calibri" panose="020F0502020204030204"/>
              <a:ea typeface="Calibri" panose="020F0502020204030204"/>
              <a:cs typeface="Calibri" panose="020F0502020204030204"/>
              <a:sym typeface="Calibri" panose="020F0502020204030204"/>
            </a:endParaRPr>
          </a:p>
        </p:txBody>
      </p:sp>
      <p:sp>
        <p:nvSpPr>
          <p:cNvPr id="391" name="Google Shape;391;p29"/>
          <p:cNvSpPr txBox="1"/>
          <p:nvPr>
            <p:ph type="body" idx="1"/>
          </p:nvPr>
        </p:nvSpPr>
        <p:spPr>
          <a:xfrm>
            <a:off x="304800" y="1752599"/>
            <a:ext cx="5996841" cy="439794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800" b="1">
                <a:latin typeface="Calibri" panose="020F0502020204030204"/>
                <a:ea typeface="Calibri" panose="020F0502020204030204"/>
                <a:cs typeface="Calibri" panose="020F0502020204030204"/>
                <a:sym typeface="Calibri" panose="020F0502020204030204"/>
              </a:rPr>
              <a:t>Spinning the Career Wheel</a:t>
            </a:r>
            <a:endParaRPr lang="en-US" sz="1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How might accounting help you?</a:t>
            </a:r>
            <a:endParaRPr lang="en-US" sz="18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2355"/>
              </a:spcBef>
              <a:spcAft>
                <a:spcPts val="0"/>
              </a:spcAft>
              <a:buSzPts val="1800"/>
              <a:buNone/>
            </a:pPr>
            <a:r>
              <a:rPr lang="en-US" sz="1800">
                <a:solidFill>
                  <a:srgbClr val="911621"/>
                </a:solidFill>
                <a:latin typeface="Calibri" panose="020F0502020204030204"/>
                <a:ea typeface="Calibri" panose="020F0502020204030204"/>
                <a:cs typeface="Calibri" panose="020F0502020204030204"/>
                <a:sym typeface="Calibri" panose="020F0502020204030204"/>
              </a:rPr>
              <a:t>Answer:</a:t>
            </a:r>
            <a:endParaRPr sz="18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You will need to understand financial reports in any enterprise with which you are associated. Whether you become a manager, a doctor, a lawyer, a social worker, a teacher, an engineer, an architect, or an entrepreneur, a working knowledge of accounting is relevant.</a:t>
            </a:r>
            <a:endParaRPr sz="1800">
              <a:latin typeface="Calibri" panose="020F0502020204030204"/>
              <a:ea typeface="Calibri" panose="020F0502020204030204"/>
              <a:cs typeface="Calibri" panose="020F0502020204030204"/>
              <a:sym typeface="Calibri" panose="020F0502020204030204"/>
            </a:endParaRPr>
          </a:p>
        </p:txBody>
      </p:sp>
      <p:pic>
        <p:nvPicPr>
          <p:cNvPr id="392" name="Google Shape;392;p29" descr="Photo of a woman cyclist standing on a mountain bike."/>
          <p:cNvPicPr preferRelativeResize="0"/>
          <p:nvPr>
            <p:ph type="pic" idx="2"/>
          </p:nvPr>
        </p:nvPicPr>
        <p:blipFill rotWithShape="1">
          <a:blip r:embed="rId1"/>
          <a:srcRect/>
          <a:stretch>
            <a:fillRect/>
          </a:stretch>
        </p:blipFill>
        <p:spPr>
          <a:xfrm>
            <a:off x="6686794" y="1803625"/>
            <a:ext cx="2382828" cy="3447288"/>
          </a:xfrm>
          <a:prstGeom prst="rect">
            <a:avLst/>
          </a:prstGeom>
          <a:noFill/>
          <a:ln>
            <a:noFill/>
          </a:ln>
        </p:spPr>
      </p:pic>
      <p:sp>
        <p:nvSpPr>
          <p:cNvPr id="393" name="Google Shape;393;p29"/>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2</a:t>
            </a:r>
            <a:endParaRPr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Accounting in Action</a:t>
            </a:r>
            <a:endParaRPr sz="3600">
              <a:latin typeface="Calibri" panose="020F0502020204030204"/>
              <a:ea typeface="Calibri" panose="020F0502020204030204"/>
              <a:cs typeface="Calibri" panose="020F0502020204030204"/>
              <a:sym typeface="Calibri" panose="020F0502020204030204"/>
            </a:endParaRPr>
          </a:p>
        </p:txBody>
      </p:sp>
      <p:sp>
        <p:nvSpPr>
          <p:cNvPr id="183" name="Google Shape;183;p3"/>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2"/>
              </a:buClr>
              <a:buSzPts val="2400"/>
              <a:buNone/>
            </a:pPr>
            <a:r>
              <a:rPr lang="en-US" sz="2400" b="1">
                <a:solidFill>
                  <a:srgbClr val="911621"/>
                </a:solidFill>
                <a:latin typeface="Calibri" panose="020F0502020204030204"/>
                <a:ea typeface="Calibri" panose="020F0502020204030204"/>
                <a:cs typeface="Calibri" panose="020F0502020204030204"/>
                <a:sym typeface="Calibri" panose="020F0502020204030204"/>
              </a:rPr>
              <a:t>Learning Objectives</a:t>
            </a:r>
            <a:endParaRPr sz="2400" b="1">
              <a:solidFill>
                <a:srgbClr val="91162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Clr>
                <a:srgbClr val="911B21"/>
              </a:buClr>
              <a:buSzPts val="2400"/>
              <a:buNone/>
            </a:pPr>
            <a:r>
              <a:rPr lang="en-US" sz="2400" b="1">
                <a:solidFill>
                  <a:srgbClr val="911621"/>
                </a:solidFill>
                <a:latin typeface="Calibri" panose="020F0502020204030204"/>
                <a:ea typeface="Calibri" panose="020F0502020204030204"/>
                <a:cs typeface="Calibri" panose="020F0502020204030204"/>
                <a:sym typeface="Calibri" panose="020F0502020204030204"/>
              </a:rPr>
              <a:t>L</a:t>
            </a:r>
            <a:r>
              <a:rPr lang="en-US" sz="100" b="1">
                <a:solidFill>
                  <a:srgbClr val="911621"/>
                </a:solidFill>
                <a:latin typeface="Calibri" panose="020F0502020204030204"/>
                <a:ea typeface="Calibri" panose="020F0502020204030204"/>
                <a:cs typeface="Calibri" panose="020F0502020204030204"/>
                <a:sym typeface="Calibri" panose="020F0502020204030204"/>
              </a:rPr>
              <a:t> </a:t>
            </a:r>
            <a:r>
              <a:rPr lang="en-US" sz="2400" b="1">
                <a:solidFill>
                  <a:srgbClr val="911621"/>
                </a:solidFill>
                <a:latin typeface="Calibri" panose="020F0502020204030204"/>
                <a:ea typeface="Calibri" panose="020F0502020204030204"/>
                <a:cs typeface="Calibri" panose="020F0502020204030204"/>
                <a:sym typeface="Calibri" panose="020F0502020204030204"/>
              </a:rPr>
              <a:t>O 1 </a:t>
            </a:r>
            <a:r>
              <a:rPr lang="en-US" sz="2400">
                <a:latin typeface="Calibri" panose="020F0502020204030204"/>
                <a:ea typeface="Calibri" panose="020F0502020204030204"/>
                <a:cs typeface="Calibri" panose="020F0502020204030204"/>
                <a:sym typeface="Calibri" panose="020F0502020204030204"/>
              </a:rPr>
              <a:t>Identify </a:t>
            </a:r>
            <a:r>
              <a:rPr lang="en-US" sz="2400">
                <a:solidFill>
                  <a:srgbClr val="FF0000"/>
                </a:solidFill>
                <a:latin typeface="Calibri" panose="020F0502020204030204"/>
                <a:ea typeface="Calibri" panose="020F0502020204030204"/>
                <a:cs typeface="Calibri" panose="020F0502020204030204"/>
                <a:sym typeface="Calibri" panose="020F0502020204030204"/>
              </a:rPr>
              <a:t>the activities </a:t>
            </a:r>
            <a:r>
              <a:rPr lang="en-US" sz="2400">
                <a:latin typeface="Calibri" panose="020F0502020204030204"/>
                <a:ea typeface="Calibri" panose="020F0502020204030204"/>
                <a:cs typeface="Calibri" panose="020F0502020204030204"/>
                <a:sym typeface="Calibri" panose="020F0502020204030204"/>
              </a:rPr>
              <a:t>and users associated with accounting.</a:t>
            </a:r>
            <a:endParaRPr lang="en-US" sz="2400">
              <a:latin typeface="Calibri" panose="020F0502020204030204"/>
              <a:ea typeface="Calibri" panose="020F0502020204030204"/>
              <a:cs typeface="Calibri" panose="020F0502020204030204"/>
              <a:sym typeface="Calibri" panose="020F0502020204030204"/>
            </a:endParaRPr>
          </a:p>
          <a:p>
            <a:pPr marL="627380" lvl="0" indent="-627380" algn="l" rtl="0">
              <a:lnSpc>
                <a:spcPct val="100000"/>
              </a:lnSpc>
              <a:spcBef>
                <a:spcPts val="555"/>
              </a:spcBef>
              <a:spcAft>
                <a:spcPts val="0"/>
              </a:spcAft>
              <a:buClr>
                <a:srgbClr val="911B21"/>
              </a:buClr>
              <a:buSzPts val="2400"/>
              <a:buNone/>
            </a:pPr>
            <a:r>
              <a:rPr lang="en-US" sz="2400" b="1">
                <a:solidFill>
                  <a:srgbClr val="911621"/>
                </a:solidFill>
                <a:latin typeface="Calibri" panose="020F0502020204030204"/>
                <a:ea typeface="Calibri" panose="020F0502020204030204"/>
                <a:cs typeface="Calibri" panose="020F0502020204030204"/>
                <a:sym typeface="Calibri" panose="020F0502020204030204"/>
              </a:rPr>
              <a:t>L</a:t>
            </a:r>
            <a:r>
              <a:rPr lang="en-US" sz="100" b="1">
                <a:solidFill>
                  <a:srgbClr val="911621"/>
                </a:solidFill>
                <a:latin typeface="Calibri" panose="020F0502020204030204"/>
                <a:ea typeface="Calibri" panose="020F0502020204030204"/>
                <a:cs typeface="Calibri" panose="020F0502020204030204"/>
                <a:sym typeface="Calibri" panose="020F0502020204030204"/>
              </a:rPr>
              <a:t> </a:t>
            </a:r>
            <a:r>
              <a:rPr lang="en-US" sz="2400" b="1">
                <a:solidFill>
                  <a:srgbClr val="911621"/>
                </a:solidFill>
                <a:latin typeface="Calibri" panose="020F0502020204030204"/>
                <a:ea typeface="Calibri" panose="020F0502020204030204"/>
                <a:cs typeface="Calibri" panose="020F0502020204030204"/>
                <a:sym typeface="Calibri" panose="020F0502020204030204"/>
              </a:rPr>
              <a:t>O 2 </a:t>
            </a:r>
            <a:r>
              <a:rPr lang="en-US" sz="2400">
                <a:latin typeface="Calibri" panose="020F0502020204030204"/>
                <a:ea typeface="Calibri" panose="020F0502020204030204"/>
                <a:cs typeface="Calibri" panose="020F0502020204030204"/>
                <a:sym typeface="Calibri" panose="020F0502020204030204"/>
              </a:rPr>
              <a:t>Explain the building blocks of accounting: ethics, principles, and assumptions.</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Clr>
                <a:srgbClr val="911B21"/>
              </a:buClr>
              <a:buSzPts val="2400"/>
              <a:buNone/>
            </a:pPr>
            <a:r>
              <a:rPr lang="en-US" sz="2400" b="1">
                <a:solidFill>
                  <a:srgbClr val="911621"/>
                </a:solidFill>
                <a:latin typeface="Calibri" panose="020F0502020204030204"/>
                <a:ea typeface="Calibri" panose="020F0502020204030204"/>
                <a:cs typeface="Calibri" panose="020F0502020204030204"/>
                <a:sym typeface="Calibri" panose="020F0502020204030204"/>
              </a:rPr>
              <a:t>L</a:t>
            </a:r>
            <a:r>
              <a:rPr lang="en-US" sz="100" b="1">
                <a:solidFill>
                  <a:srgbClr val="911621"/>
                </a:solidFill>
                <a:latin typeface="Calibri" panose="020F0502020204030204"/>
                <a:ea typeface="Calibri" panose="020F0502020204030204"/>
                <a:cs typeface="Calibri" panose="020F0502020204030204"/>
                <a:sym typeface="Calibri" panose="020F0502020204030204"/>
              </a:rPr>
              <a:t> </a:t>
            </a:r>
            <a:r>
              <a:rPr lang="en-US" sz="2400" b="1">
                <a:solidFill>
                  <a:srgbClr val="911621"/>
                </a:solidFill>
                <a:latin typeface="Calibri" panose="020F0502020204030204"/>
                <a:ea typeface="Calibri" panose="020F0502020204030204"/>
                <a:cs typeface="Calibri" panose="020F0502020204030204"/>
                <a:sym typeface="Calibri" panose="020F0502020204030204"/>
              </a:rPr>
              <a:t>O 3 </a:t>
            </a:r>
            <a:r>
              <a:rPr lang="en-US" sz="2400">
                <a:latin typeface="Calibri" panose="020F0502020204030204"/>
                <a:ea typeface="Calibri" panose="020F0502020204030204"/>
                <a:cs typeface="Calibri" panose="020F0502020204030204"/>
                <a:sym typeface="Calibri" panose="020F0502020204030204"/>
              </a:rPr>
              <a:t>State the accounting equation and define its components.</a:t>
            </a:r>
            <a:endParaRPr lang="en-US" sz="2400">
              <a:latin typeface="Calibri" panose="020F0502020204030204"/>
              <a:ea typeface="Calibri" panose="020F0502020204030204"/>
              <a:cs typeface="Calibri" panose="020F0502020204030204"/>
              <a:sym typeface="Calibri" panose="020F0502020204030204"/>
            </a:endParaRPr>
          </a:p>
          <a:p>
            <a:pPr marL="627380" lvl="0" indent="-627380" algn="l" rtl="0">
              <a:lnSpc>
                <a:spcPct val="100000"/>
              </a:lnSpc>
              <a:spcBef>
                <a:spcPts val="555"/>
              </a:spcBef>
              <a:spcAft>
                <a:spcPts val="0"/>
              </a:spcAft>
              <a:buClr>
                <a:srgbClr val="911B21"/>
              </a:buClr>
              <a:buSzPts val="2400"/>
              <a:buNone/>
            </a:pPr>
            <a:r>
              <a:rPr lang="en-US" sz="2400" b="1">
                <a:solidFill>
                  <a:srgbClr val="911621"/>
                </a:solidFill>
                <a:latin typeface="Calibri" panose="020F0502020204030204"/>
                <a:ea typeface="Calibri" panose="020F0502020204030204"/>
                <a:cs typeface="Calibri" panose="020F0502020204030204"/>
                <a:sym typeface="Calibri" panose="020F0502020204030204"/>
              </a:rPr>
              <a:t>L</a:t>
            </a:r>
            <a:r>
              <a:rPr lang="en-US" sz="100" b="1">
                <a:solidFill>
                  <a:srgbClr val="911621"/>
                </a:solidFill>
                <a:latin typeface="Calibri" panose="020F0502020204030204"/>
                <a:ea typeface="Calibri" panose="020F0502020204030204"/>
                <a:cs typeface="Calibri" panose="020F0502020204030204"/>
                <a:sym typeface="Calibri" panose="020F0502020204030204"/>
              </a:rPr>
              <a:t> </a:t>
            </a:r>
            <a:r>
              <a:rPr lang="en-US" sz="2400" b="1">
                <a:solidFill>
                  <a:srgbClr val="911621"/>
                </a:solidFill>
                <a:latin typeface="Calibri" panose="020F0502020204030204"/>
                <a:ea typeface="Calibri" panose="020F0502020204030204"/>
                <a:cs typeface="Calibri" panose="020F0502020204030204"/>
                <a:sym typeface="Calibri" panose="020F0502020204030204"/>
              </a:rPr>
              <a:t>O 4 </a:t>
            </a:r>
            <a:r>
              <a:rPr lang="en-US" sz="2400">
                <a:latin typeface="Calibri" panose="020F0502020204030204"/>
                <a:ea typeface="Calibri" panose="020F0502020204030204"/>
                <a:cs typeface="Calibri" panose="020F0502020204030204"/>
                <a:sym typeface="Calibri" panose="020F0502020204030204"/>
              </a:rPr>
              <a:t>Analyze the effects of business transactions on the accounting equation.</a:t>
            </a:r>
            <a:endParaRPr lang="en-US" sz="2400">
              <a:latin typeface="Calibri" panose="020F0502020204030204"/>
              <a:ea typeface="Calibri" panose="020F0502020204030204"/>
              <a:cs typeface="Calibri" panose="020F0502020204030204"/>
              <a:sym typeface="Calibri" panose="020F0502020204030204"/>
            </a:endParaRPr>
          </a:p>
          <a:p>
            <a:pPr marL="627380" lvl="0" indent="-627380" algn="l" rtl="0">
              <a:lnSpc>
                <a:spcPct val="100000"/>
              </a:lnSpc>
              <a:spcBef>
                <a:spcPts val="555"/>
              </a:spcBef>
              <a:spcAft>
                <a:spcPts val="0"/>
              </a:spcAft>
              <a:buClr>
                <a:srgbClr val="911B21"/>
              </a:buClr>
              <a:buSzPts val="2400"/>
              <a:buNone/>
            </a:pPr>
            <a:r>
              <a:rPr lang="en-US" sz="2400" b="1">
                <a:solidFill>
                  <a:srgbClr val="911621"/>
                </a:solidFill>
                <a:latin typeface="Calibri" panose="020F0502020204030204"/>
                <a:ea typeface="Calibri" panose="020F0502020204030204"/>
                <a:cs typeface="Calibri" panose="020F0502020204030204"/>
                <a:sym typeface="Calibri" panose="020F0502020204030204"/>
              </a:rPr>
              <a:t>L</a:t>
            </a:r>
            <a:r>
              <a:rPr lang="en-US" sz="100" b="1">
                <a:solidFill>
                  <a:srgbClr val="911621"/>
                </a:solidFill>
                <a:latin typeface="Calibri" panose="020F0502020204030204"/>
                <a:ea typeface="Calibri" panose="020F0502020204030204"/>
                <a:cs typeface="Calibri" panose="020F0502020204030204"/>
                <a:sym typeface="Calibri" panose="020F0502020204030204"/>
              </a:rPr>
              <a:t> </a:t>
            </a:r>
            <a:r>
              <a:rPr lang="en-US" sz="2400" b="1">
                <a:solidFill>
                  <a:srgbClr val="911621"/>
                </a:solidFill>
                <a:latin typeface="Calibri" panose="020F0502020204030204"/>
                <a:ea typeface="Calibri" panose="020F0502020204030204"/>
                <a:cs typeface="Calibri" panose="020F0502020204030204"/>
                <a:sym typeface="Calibri" panose="020F0502020204030204"/>
              </a:rPr>
              <a:t>O 5 </a:t>
            </a:r>
            <a:r>
              <a:rPr lang="en-US" sz="2400">
                <a:latin typeface="Calibri" panose="020F0502020204030204"/>
                <a:ea typeface="Calibri" panose="020F0502020204030204"/>
                <a:cs typeface="Calibri" panose="020F0502020204030204"/>
                <a:sym typeface="Calibri" panose="020F0502020204030204"/>
              </a:rPr>
              <a:t>Describe the four financial statements and how they are prepared.</a:t>
            </a:r>
            <a:endParaRPr lang="en-US" sz="24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1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2: Building Blocks of Accounting</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Questions 1-3</a:t>
            </a:r>
            <a:endParaRPr sz="3600">
              <a:latin typeface="Calibri" panose="020F0502020204030204"/>
              <a:ea typeface="Calibri" panose="020F0502020204030204"/>
              <a:cs typeface="Calibri" panose="020F0502020204030204"/>
              <a:sym typeface="Calibri" panose="020F0502020204030204"/>
            </a:endParaRPr>
          </a:p>
        </p:txBody>
      </p:sp>
      <p:sp>
        <p:nvSpPr>
          <p:cNvPr id="400" name="Google Shape;400;p30"/>
          <p:cNvSpPr txBox="1"/>
          <p:nvPr>
            <p:ph type="body" idx="1"/>
          </p:nvPr>
        </p:nvSpPr>
        <p:spPr>
          <a:xfrm>
            <a:off x="314326" y="1471276"/>
            <a:ext cx="8534400" cy="8122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Indicate whether each of the following statements presented below is </a:t>
            </a:r>
            <a:r>
              <a:rPr lang="en-US" sz="2400" b="1">
                <a:latin typeface="Calibri" panose="020F0502020204030204"/>
                <a:ea typeface="Calibri" panose="020F0502020204030204"/>
                <a:cs typeface="Calibri" panose="020F0502020204030204"/>
                <a:sym typeface="Calibri" panose="020F0502020204030204"/>
              </a:rPr>
              <a:t>true</a:t>
            </a:r>
            <a:r>
              <a:rPr lang="en-US" sz="2400">
                <a:latin typeface="Calibri" panose="020F0502020204030204"/>
                <a:ea typeface="Calibri" panose="020F0502020204030204"/>
                <a:cs typeface="Calibri" panose="020F0502020204030204"/>
                <a:sym typeface="Calibri" panose="020F0502020204030204"/>
              </a:rPr>
              <a:t> or </a:t>
            </a:r>
            <a:r>
              <a:rPr lang="en-US" sz="2400" b="1">
                <a:latin typeface="Calibri" panose="020F0502020204030204"/>
                <a:ea typeface="Calibri" panose="020F0502020204030204"/>
                <a:cs typeface="Calibri" panose="020F0502020204030204"/>
                <a:sym typeface="Calibri" panose="020F0502020204030204"/>
              </a:rPr>
              <a:t>false</a:t>
            </a:r>
            <a:r>
              <a:rPr lang="en-US" sz="2400">
                <a:latin typeface="Calibri" panose="020F0502020204030204"/>
                <a:ea typeface="Calibri" panose="020F0502020204030204"/>
                <a:cs typeface="Calibri" panose="020F0502020204030204"/>
                <a:sym typeface="Calibri" panose="020F0502020204030204"/>
              </a:rPr>
              <a:t>.</a:t>
            </a:r>
            <a:endParaRPr lang="en-US" sz="2400">
              <a:latin typeface="Calibri" panose="020F0502020204030204"/>
              <a:ea typeface="Calibri" panose="020F0502020204030204"/>
              <a:cs typeface="Calibri" panose="020F0502020204030204"/>
              <a:sym typeface="Calibri" panose="020F0502020204030204"/>
            </a:endParaRPr>
          </a:p>
        </p:txBody>
      </p:sp>
      <p:sp>
        <p:nvSpPr>
          <p:cNvPr id="401" name="Google Shape;401;p30"/>
          <p:cNvSpPr txBox="1"/>
          <p:nvPr>
            <p:ph type="body" idx="2"/>
          </p:nvPr>
        </p:nvSpPr>
        <p:spPr>
          <a:xfrm>
            <a:off x="381000" y="2344444"/>
            <a:ext cx="6192078" cy="1132332"/>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rgbClr val="911B21"/>
              </a:buClr>
              <a:buSzPts val="2400"/>
              <a:buFont typeface="Arial" panose="020B0604020202020204"/>
              <a:buAutoNum type="arabicPeriod"/>
            </a:pPr>
            <a:r>
              <a:rPr lang="en-US" sz="2400">
                <a:latin typeface="Calibri" panose="020F0502020204030204"/>
                <a:ea typeface="Calibri" panose="020F0502020204030204"/>
                <a:cs typeface="Calibri" panose="020F0502020204030204"/>
                <a:sym typeface="Calibri" panose="020F0502020204030204"/>
              </a:rPr>
              <a:t>Congress passed the Sarbanes-Oxley Act to reduce unethical behavior and decrease the likelihood of future corporate scandals.</a:t>
            </a:r>
            <a:endParaRPr lang="en-US" sz="2400">
              <a:latin typeface="Calibri" panose="020F0502020204030204"/>
              <a:ea typeface="Calibri" panose="020F0502020204030204"/>
              <a:cs typeface="Calibri" panose="020F0502020204030204"/>
              <a:sym typeface="Calibri" panose="020F0502020204030204"/>
            </a:endParaRPr>
          </a:p>
        </p:txBody>
      </p:sp>
      <p:sp>
        <p:nvSpPr>
          <p:cNvPr id="402" name="Google Shape;402;p30"/>
          <p:cNvSpPr txBox="1"/>
          <p:nvPr>
            <p:ph type="body" idx="3"/>
          </p:nvPr>
        </p:nvSpPr>
        <p:spPr>
          <a:xfrm>
            <a:off x="7431630" y="2483708"/>
            <a:ext cx="842930" cy="49212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latin typeface="Calibri" panose="020F0502020204030204"/>
                <a:ea typeface="Calibri" panose="020F0502020204030204"/>
                <a:cs typeface="Calibri" panose="020F0502020204030204"/>
                <a:sym typeface="Calibri" panose="020F0502020204030204"/>
              </a:rPr>
              <a:t>True</a:t>
            </a:r>
            <a:endParaRPr lang="en-US" sz="2400">
              <a:latin typeface="Calibri" panose="020F0502020204030204"/>
              <a:ea typeface="Calibri" panose="020F0502020204030204"/>
              <a:cs typeface="Calibri" panose="020F0502020204030204"/>
              <a:sym typeface="Calibri" panose="020F0502020204030204"/>
            </a:endParaRPr>
          </a:p>
        </p:txBody>
      </p:sp>
      <p:sp>
        <p:nvSpPr>
          <p:cNvPr id="403" name="Google Shape;403;p30"/>
          <p:cNvSpPr txBox="1"/>
          <p:nvPr>
            <p:ph type="body" idx="4"/>
          </p:nvPr>
        </p:nvSpPr>
        <p:spPr>
          <a:xfrm>
            <a:off x="381000" y="3476776"/>
            <a:ext cx="6192078" cy="1093615"/>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rgbClr val="911B21"/>
              </a:buClr>
              <a:buSzPts val="2400"/>
              <a:buFont typeface="Arial" panose="020B0604020202020204"/>
              <a:buAutoNum type="arabicPeriod" startAt="2"/>
            </a:pPr>
            <a:r>
              <a:rPr lang="en-US" sz="2400">
                <a:latin typeface="Calibri" panose="020F0502020204030204"/>
                <a:ea typeface="Calibri" panose="020F0502020204030204"/>
                <a:cs typeface="Calibri" panose="020F0502020204030204"/>
                <a:sym typeface="Calibri" panose="020F0502020204030204"/>
              </a:rPr>
              <a:t>The primary accounting standard-setting body in the United States is the Financial Accounting Standards Board (</a:t>
            </a:r>
            <a:r>
              <a:rPr lang="en-US" sz="24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S</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B</a:t>
            </a:r>
            <a:r>
              <a:rPr lang="en-US" sz="2400">
                <a:latin typeface="Calibri" panose="020F0502020204030204"/>
                <a:ea typeface="Calibri" panose="020F0502020204030204"/>
                <a:cs typeface="Calibri" panose="020F0502020204030204"/>
                <a:sym typeface="Calibri" panose="020F0502020204030204"/>
              </a:rPr>
              <a:t>).</a:t>
            </a:r>
            <a:endParaRPr lang="en-US" sz="2400">
              <a:latin typeface="Calibri" panose="020F0502020204030204"/>
              <a:ea typeface="Calibri" panose="020F0502020204030204"/>
              <a:cs typeface="Calibri" panose="020F0502020204030204"/>
              <a:sym typeface="Calibri" panose="020F0502020204030204"/>
            </a:endParaRPr>
          </a:p>
        </p:txBody>
      </p:sp>
      <p:sp>
        <p:nvSpPr>
          <p:cNvPr id="404" name="Google Shape;404;p30"/>
          <p:cNvSpPr txBox="1"/>
          <p:nvPr>
            <p:ph type="body" idx="5"/>
          </p:nvPr>
        </p:nvSpPr>
        <p:spPr>
          <a:xfrm>
            <a:off x="7431630" y="3631724"/>
            <a:ext cx="842930" cy="3918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latin typeface="Calibri" panose="020F0502020204030204"/>
                <a:ea typeface="Calibri" panose="020F0502020204030204"/>
                <a:cs typeface="Calibri" panose="020F0502020204030204"/>
                <a:sym typeface="Calibri" panose="020F0502020204030204"/>
              </a:rPr>
              <a:t>True</a:t>
            </a:r>
            <a:endParaRPr lang="en-US" sz="2400">
              <a:latin typeface="Calibri" panose="020F0502020204030204"/>
              <a:ea typeface="Calibri" panose="020F0502020204030204"/>
              <a:cs typeface="Calibri" panose="020F0502020204030204"/>
              <a:sym typeface="Calibri" panose="020F0502020204030204"/>
            </a:endParaRPr>
          </a:p>
        </p:txBody>
      </p:sp>
      <p:sp>
        <p:nvSpPr>
          <p:cNvPr id="405" name="Google Shape;405;p30"/>
          <p:cNvSpPr txBox="1"/>
          <p:nvPr>
            <p:ph type="body" idx="6"/>
          </p:nvPr>
        </p:nvSpPr>
        <p:spPr>
          <a:xfrm>
            <a:off x="381000" y="4570391"/>
            <a:ext cx="6649995" cy="1580255"/>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rgbClr val="911B21"/>
              </a:buClr>
              <a:buSzPts val="2400"/>
              <a:buFont typeface="Arial" panose="020B0604020202020204"/>
              <a:buAutoNum type="arabicPeriod" startAt="3"/>
            </a:pPr>
            <a:r>
              <a:rPr lang="en-US" sz="2400">
                <a:latin typeface="Calibri" panose="020F0502020204030204"/>
                <a:ea typeface="Calibri" panose="020F0502020204030204"/>
                <a:cs typeface="Calibri" panose="020F0502020204030204"/>
                <a:sym typeface="Calibri" panose="020F0502020204030204"/>
              </a:rPr>
              <a:t>The historical cost principle dictates that companies record assets at their cost. In later periods, however, the fair value of the asset must be used if its fair value is higher than its cost.</a:t>
            </a:r>
            <a:endParaRPr sz="2400">
              <a:latin typeface="Calibri" panose="020F0502020204030204"/>
              <a:ea typeface="Calibri" panose="020F0502020204030204"/>
              <a:cs typeface="Calibri" panose="020F0502020204030204"/>
              <a:sym typeface="Calibri" panose="020F0502020204030204"/>
            </a:endParaRPr>
          </a:p>
        </p:txBody>
      </p:sp>
      <p:sp>
        <p:nvSpPr>
          <p:cNvPr id="406" name="Google Shape;406;p30"/>
          <p:cNvSpPr txBox="1"/>
          <p:nvPr>
            <p:ph type="body" idx="7"/>
          </p:nvPr>
        </p:nvSpPr>
        <p:spPr>
          <a:xfrm>
            <a:off x="7431630" y="4570391"/>
            <a:ext cx="842930" cy="48352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latin typeface="Calibri" panose="020F0502020204030204"/>
                <a:ea typeface="Calibri" panose="020F0502020204030204"/>
                <a:cs typeface="Calibri" panose="020F0502020204030204"/>
                <a:sym typeface="Calibri" panose="020F0502020204030204"/>
              </a:rPr>
              <a:t>False</a:t>
            </a:r>
            <a:endParaRPr lang="en-US" sz="2400">
              <a:latin typeface="Calibri" panose="020F0502020204030204"/>
              <a:ea typeface="Calibri" panose="020F0502020204030204"/>
              <a:cs typeface="Calibri" panose="020F0502020204030204"/>
              <a:sym typeface="Calibri" panose="020F0502020204030204"/>
            </a:endParaRPr>
          </a:p>
        </p:txBody>
      </p:sp>
      <p:sp>
        <p:nvSpPr>
          <p:cNvPr id="407" name="Google Shape;407;p30"/>
          <p:cNvSpPr txBox="1"/>
          <p:nvPr>
            <p:ph type="body" idx="1"/>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a:t>
            </a:r>
            <a:r>
              <a:rPr lang="en-US" sz="100"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11" name="Shape 411"/>
        <p:cNvGrpSpPr/>
        <p:nvPr/>
      </p:nvGrpSpPr>
      <p:grpSpPr>
        <a:xfrm>
          <a:off x="0" y="0"/>
          <a:ext cx="0" cy="0"/>
          <a:chOff x="0" y="0"/>
          <a:chExt cx="0" cy="0"/>
        </a:xfrm>
      </p:grpSpPr>
      <p:sp>
        <p:nvSpPr>
          <p:cNvPr id="412" name="Google Shape;412;p31"/>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1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2: Building Blocks of Accounting</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Questions 4-5</a:t>
            </a:r>
            <a:endParaRPr sz="3600">
              <a:latin typeface="Calibri" panose="020F0502020204030204"/>
              <a:ea typeface="Calibri" panose="020F0502020204030204"/>
              <a:cs typeface="Calibri" panose="020F0502020204030204"/>
              <a:sym typeface="Calibri" panose="020F0502020204030204"/>
            </a:endParaRPr>
          </a:p>
        </p:txBody>
      </p:sp>
      <p:sp>
        <p:nvSpPr>
          <p:cNvPr id="413" name="Google Shape;413;p31"/>
          <p:cNvSpPr txBox="1"/>
          <p:nvPr>
            <p:ph type="body" idx="1"/>
          </p:nvPr>
        </p:nvSpPr>
        <p:spPr>
          <a:xfrm>
            <a:off x="304800" y="1752600"/>
            <a:ext cx="8534400" cy="8122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Indicate whether each of the following statements presented below is </a:t>
            </a:r>
            <a:r>
              <a:rPr lang="en-US" sz="2400" b="1">
                <a:latin typeface="Calibri" panose="020F0502020204030204"/>
                <a:ea typeface="Calibri" panose="020F0502020204030204"/>
                <a:cs typeface="Calibri" panose="020F0502020204030204"/>
                <a:sym typeface="Calibri" panose="020F0502020204030204"/>
              </a:rPr>
              <a:t>true</a:t>
            </a:r>
            <a:r>
              <a:rPr lang="en-US" sz="2400">
                <a:latin typeface="Calibri" panose="020F0502020204030204"/>
                <a:ea typeface="Calibri" panose="020F0502020204030204"/>
                <a:cs typeface="Calibri" panose="020F0502020204030204"/>
                <a:sym typeface="Calibri" panose="020F0502020204030204"/>
              </a:rPr>
              <a:t> or </a:t>
            </a:r>
            <a:r>
              <a:rPr lang="en-US" sz="2400" b="1">
                <a:latin typeface="Calibri" panose="020F0502020204030204"/>
                <a:ea typeface="Calibri" panose="020F0502020204030204"/>
                <a:cs typeface="Calibri" panose="020F0502020204030204"/>
                <a:sym typeface="Calibri" panose="020F0502020204030204"/>
              </a:rPr>
              <a:t>false</a:t>
            </a:r>
            <a:r>
              <a:rPr lang="en-US" sz="2400">
                <a:latin typeface="Calibri" panose="020F0502020204030204"/>
                <a:ea typeface="Calibri" panose="020F0502020204030204"/>
                <a:cs typeface="Calibri" panose="020F0502020204030204"/>
                <a:sym typeface="Calibri" panose="020F0502020204030204"/>
              </a:rPr>
              <a:t>.</a:t>
            </a:r>
            <a:endParaRPr lang="en-US" sz="2400">
              <a:latin typeface="Calibri" panose="020F0502020204030204"/>
              <a:ea typeface="Calibri" panose="020F0502020204030204"/>
              <a:cs typeface="Calibri" panose="020F0502020204030204"/>
              <a:sym typeface="Calibri" panose="020F0502020204030204"/>
            </a:endParaRPr>
          </a:p>
        </p:txBody>
      </p:sp>
      <p:sp>
        <p:nvSpPr>
          <p:cNvPr id="414" name="Google Shape;414;p31"/>
          <p:cNvSpPr txBox="1"/>
          <p:nvPr>
            <p:ph type="body" idx="2"/>
          </p:nvPr>
        </p:nvSpPr>
        <p:spPr>
          <a:xfrm>
            <a:off x="381001" y="2625452"/>
            <a:ext cx="6192078" cy="1132332"/>
          </a:xfrm>
          <a:prstGeom prst="rect">
            <a:avLst/>
          </a:prstGeom>
          <a:noFill/>
          <a:ln>
            <a:noFill/>
          </a:ln>
        </p:spPr>
        <p:txBody>
          <a:bodyPr spcFirstLastPara="1" wrap="square" lIns="91425" tIns="45700" rIns="91425" bIns="45700" anchor="t" anchorCtr="0">
            <a:noAutofit/>
          </a:bodyPr>
          <a:lstStyle/>
          <a:p>
            <a:pPr marL="402590" lvl="0" indent="-402590" algn="l" rtl="0">
              <a:lnSpc>
                <a:spcPct val="90000"/>
              </a:lnSpc>
              <a:spcBef>
                <a:spcPts val="0"/>
              </a:spcBef>
              <a:spcAft>
                <a:spcPts val="0"/>
              </a:spcAft>
              <a:buClr>
                <a:srgbClr val="911B21"/>
              </a:buClr>
              <a:buSzPts val="2400"/>
              <a:buFont typeface="Arial" panose="020B0604020202020204"/>
              <a:buAutoNum type="arabicPeriod" startAt="4"/>
            </a:pPr>
            <a:r>
              <a:rPr lang="en-US" sz="2400">
                <a:latin typeface="Calibri" panose="020F0502020204030204"/>
                <a:ea typeface="Calibri" panose="020F0502020204030204"/>
                <a:cs typeface="Calibri" panose="020F0502020204030204"/>
                <a:sym typeface="Calibri" panose="020F0502020204030204"/>
              </a:rPr>
              <a:t>Relevance means that financial information matches what really happened; the information is factual.</a:t>
            </a:r>
            <a:endParaRPr lang="en-US" sz="2400">
              <a:latin typeface="Calibri" panose="020F0502020204030204"/>
              <a:ea typeface="Calibri" panose="020F0502020204030204"/>
              <a:cs typeface="Calibri" panose="020F0502020204030204"/>
              <a:sym typeface="Calibri" panose="020F0502020204030204"/>
            </a:endParaRPr>
          </a:p>
        </p:txBody>
      </p:sp>
      <p:sp>
        <p:nvSpPr>
          <p:cNvPr id="415" name="Google Shape;415;p31"/>
          <p:cNvSpPr txBox="1"/>
          <p:nvPr>
            <p:ph type="body" idx="3"/>
          </p:nvPr>
        </p:nvSpPr>
        <p:spPr>
          <a:xfrm>
            <a:off x="7431630" y="2805884"/>
            <a:ext cx="847284" cy="40041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latin typeface="Calibri" panose="020F0502020204030204"/>
                <a:ea typeface="Calibri" panose="020F0502020204030204"/>
                <a:cs typeface="Calibri" panose="020F0502020204030204"/>
                <a:sym typeface="Calibri" panose="020F0502020204030204"/>
              </a:rPr>
              <a:t>False</a:t>
            </a:r>
            <a:endParaRPr lang="en-US" sz="2400">
              <a:latin typeface="Calibri" panose="020F0502020204030204"/>
              <a:ea typeface="Calibri" panose="020F0502020204030204"/>
              <a:cs typeface="Calibri" panose="020F0502020204030204"/>
              <a:sym typeface="Calibri" panose="020F0502020204030204"/>
            </a:endParaRPr>
          </a:p>
        </p:txBody>
      </p:sp>
      <p:sp>
        <p:nvSpPr>
          <p:cNvPr id="416" name="Google Shape;416;p31"/>
          <p:cNvSpPr txBox="1"/>
          <p:nvPr>
            <p:ph type="body" idx="4"/>
          </p:nvPr>
        </p:nvSpPr>
        <p:spPr>
          <a:xfrm>
            <a:off x="381001" y="3707263"/>
            <a:ext cx="6192078" cy="1442253"/>
          </a:xfrm>
          <a:prstGeom prst="rect">
            <a:avLst/>
          </a:prstGeom>
          <a:noFill/>
          <a:ln>
            <a:noFill/>
          </a:ln>
        </p:spPr>
        <p:txBody>
          <a:bodyPr spcFirstLastPara="1" wrap="square" lIns="91425" tIns="45700" rIns="91425" bIns="45700" anchor="t" anchorCtr="0">
            <a:noAutofit/>
          </a:bodyPr>
          <a:lstStyle/>
          <a:p>
            <a:pPr marL="403225" lvl="0" indent="-403225" algn="l" rtl="0">
              <a:lnSpc>
                <a:spcPct val="90000"/>
              </a:lnSpc>
              <a:spcBef>
                <a:spcPts val="0"/>
              </a:spcBef>
              <a:spcAft>
                <a:spcPts val="0"/>
              </a:spcAft>
              <a:buClr>
                <a:srgbClr val="911B21"/>
              </a:buClr>
              <a:buSzPts val="2400"/>
              <a:buFont typeface="Arial" panose="020B0604020202020204"/>
              <a:buAutoNum type="arabicPeriod" startAt="5"/>
            </a:pPr>
            <a:r>
              <a:rPr lang="en-US" sz="2400">
                <a:latin typeface="Calibri" panose="020F0502020204030204"/>
                <a:ea typeface="Calibri" panose="020F0502020204030204"/>
                <a:cs typeface="Calibri" panose="020F0502020204030204"/>
                <a:sym typeface="Calibri" panose="020F0502020204030204"/>
              </a:rPr>
              <a:t>A business owner’s personal expenses must be separated from expenses of the business to comply with accounting’s economic entity assumption.</a:t>
            </a:r>
            <a:endParaRPr sz="2400">
              <a:latin typeface="Calibri" panose="020F0502020204030204"/>
              <a:ea typeface="Calibri" panose="020F0502020204030204"/>
              <a:cs typeface="Calibri" panose="020F0502020204030204"/>
              <a:sym typeface="Calibri" panose="020F0502020204030204"/>
            </a:endParaRPr>
          </a:p>
        </p:txBody>
      </p:sp>
      <p:sp>
        <p:nvSpPr>
          <p:cNvPr id="417" name="Google Shape;417;p31"/>
          <p:cNvSpPr txBox="1"/>
          <p:nvPr>
            <p:ph type="body" idx="5"/>
          </p:nvPr>
        </p:nvSpPr>
        <p:spPr>
          <a:xfrm>
            <a:off x="7431630" y="4082923"/>
            <a:ext cx="842930" cy="3918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latin typeface="Calibri" panose="020F0502020204030204"/>
                <a:ea typeface="Calibri" panose="020F0502020204030204"/>
                <a:cs typeface="Calibri" panose="020F0502020204030204"/>
                <a:sym typeface="Calibri" panose="020F0502020204030204"/>
              </a:rPr>
              <a:t>True</a:t>
            </a:r>
            <a:endParaRPr lang="en-US" sz="2400">
              <a:latin typeface="Calibri" panose="020F0502020204030204"/>
              <a:ea typeface="Calibri" panose="020F0502020204030204"/>
              <a:cs typeface="Calibri" panose="020F0502020204030204"/>
              <a:sym typeface="Calibri" panose="020F0502020204030204"/>
            </a:endParaRPr>
          </a:p>
        </p:txBody>
      </p:sp>
      <p:sp>
        <p:nvSpPr>
          <p:cNvPr id="418" name="Google Shape;418;p31"/>
          <p:cNvSpPr txBox="1"/>
          <p:nvPr>
            <p:ph type="body" idx="1"/>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panose="020B0604020202020204"/>
              <a:buNone/>
            </a:pP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L</a:t>
            </a:r>
            <a:r>
              <a:rPr lang="en-US" sz="100"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r>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O 2</a:t>
            </a:r>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7">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32"/>
          <p:cNvSpPr txBox="1"/>
          <p:nvPr>
            <p:ph type="title"/>
          </p:nvPr>
        </p:nvSpPr>
        <p:spPr>
          <a:xfrm>
            <a:off x="0" y="457200"/>
            <a:ext cx="9144000" cy="975360"/>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2800"/>
              <a:buFont typeface="Calibri" panose="020F0502020204030204"/>
              <a:buNone/>
            </a:pPr>
            <a:r>
              <a:rPr lang="en-US" sz="2800">
                <a:solidFill>
                  <a:srgbClr val="911621"/>
                </a:solidFill>
                <a:latin typeface="Calibri" panose="020F0502020204030204"/>
                <a:ea typeface="Calibri" panose="020F0502020204030204"/>
                <a:cs typeface="Calibri" panose="020F0502020204030204"/>
                <a:sym typeface="Calibri" panose="020F0502020204030204"/>
              </a:rPr>
              <a:t>LEARNING OBJECTIVE 3</a:t>
            </a:r>
            <a:br>
              <a:rPr lang="en-US" sz="2800">
                <a:solidFill>
                  <a:srgbClr val="911621"/>
                </a:solidFill>
                <a:latin typeface="Calibri" panose="020F0502020204030204"/>
                <a:ea typeface="Calibri" panose="020F0502020204030204"/>
                <a:cs typeface="Calibri" panose="020F0502020204030204"/>
                <a:sym typeface="Calibri" panose="020F0502020204030204"/>
              </a:rPr>
            </a:br>
            <a:r>
              <a:rPr lang="en-US" sz="2800">
                <a:solidFill>
                  <a:schemeClr val="dk1"/>
                </a:solidFill>
                <a:latin typeface="Calibri" panose="020F0502020204030204"/>
                <a:ea typeface="Calibri" panose="020F0502020204030204"/>
                <a:cs typeface="Calibri" panose="020F0502020204030204"/>
                <a:sym typeface="Calibri" panose="020F0502020204030204"/>
              </a:rPr>
              <a:t>State the Accounting Equation, and Define its Components</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5" name="Google Shape;425;p32"/>
          <p:cNvSpPr txBox="1"/>
          <p:nvPr>
            <p:ph type="body" idx="1"/>
          </p:nvPr>
        </p:nvSpPr>
        <p:spPr>
          <a:xfrm>
            <a:off x="304800" y="1244302"/>
            <a:ext cx="8534400" cy="48158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sz="2800">
                <a:solidFill>
                  <a:srgbClr val="FF0000"/>
                </a:solidFill>
                <a:latin typeface="Calibri" panose="020F0502020204030204"/>
                <a:ea typeface="Calibri" panose="020F0502020204030204"/>
                <a:cs typeface="Calibri" panose="020F0502020204030204"/>
                <a:sym typeface="Calibri" panose="020F0502020204030204"/>
              </a:rPr>
              <a:t>Luca Pacioli - 1494</a:t>
            </a:r>
            <a:endParaRPr lang="en-US" sz="2800">
              <a:solidFill>
                <a:srgbClr val="FF0000"/>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SzPts val="2800"/>
              <a:buNone/>
            </a:pPr>
            <a:r>
              <a:rPr lang="en-US" sz="2800">
                <a:solidFill>
                  <a:srgbClr val="FF0000"/>
                </a:solidFill>
                <a:latin typeface="Calibri" panose="020F0502020204030204"/>
                <a:ea typeface="Calibri" panose="020F0502020204030204"/>
                <a:cs typeface="Calibri" panose="020F0502020204030204"/>
                <a:sym typeface="Calibri" panose="020F0502020204030204"/>
              </a:rPr>
              <a:t>Assets </a:t>
            </a:r>
            <a:r>
              <a:rPr lang="en-US" sz="2800" b="1">
                <a:latin typeface="Calibri" panose="020F0502020204030204"/>
                <a:ea typeface="Calibri" panose="020F0502020204030204"/>
                <a:cs typeface="Calibri" panose="020F0502020204030204"/>
                <a:sym typeface="Calibri" panose="020F0502020204030204"/>
              </a:rPr>
              <a:t>=</a:t>
            </a:r>
            <a:r>
              <a:rPr lang="en-US" sz="2800">
                <a:solidFill>
                  <a:srgbClr val="FF0000"/>
                </a:solidFill>
                <a:latin typeface="Calibri" panose="020F0502020204030204"/>
                <a:ea typeface="Calibri" panose="020F0502020204030204"/>
                <a:cs typeface="Calibri" panose="020F0502020204030204"/>
                <a:sym typeface="Calibri" panose="020F0502020204030204"/>
              </a:rPr>
              <a:t> obligation</a:t>
            </a:r>
            <a:endParaRPr sz="28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SzPts val="2800"/>
              <a:buNone/>
            </a:pPr>
            <a:r>
              <a:rPr lang="en-US" sz="2800" u="sng">
                <a:solidFill>
                  <a:srgbClr val="FF0000"/>
                </a:solidFill>
                <a:latin typeface="Calibri" panose="020F0502020204030204"/>
                <a:ea typeface="Calibri" panose="020F0502020204030204"/>
                <a:cs typeface="Calibri" panose="020F0502020204030204"/>
                <a:sym typeface="Calibri" panose="020F0502020204030204"/>
              </a:rPr>
              <a:t>Assets </a:t>
            </a:r>
            <a:r>
              <a:rPr lang="en-US" sz="2800" b="1" u="sng">
                <a:latin typeface="Calibri" panose="020F0502020204030204"/>
                <a:ea typeface="Calibri" panose="020F0502020204030204"/>
                <a:cs typeface="Calibri" panose="020F0502020204030204"/>
                <a:sym typeface="Calibri" panose="020F0502020204030204"/>
              </a:rPr>
              <a:t>=</a:t>
            </a:r>
            <a:r>
              <a:rPr lang="en-US" sz="2800" u="sng">
                <a:solidFill>
                  <a:srgbClr val="FF0000"/>
                </a:solidFill>
                <a:latin typeface="Calibri" panose="020F0502020204030204"/>
                <a:ea typeface="Calibri" panose="020F0502020204030204"/>
                <a:cs typeface="Calibri" panose="020F0502020204030204"/>
                <a:sym typeface="Calibri" panose="020F0502020204030204"/>
              </a:rPr>
              <a:t> </a:t>
            </a:r>
            <a:r>
              <a:rPr lang="en-US" sz="2800" u="sng">
                <a:latin typeface="Calibri" panose="020F0502020204030204"/>
                <a:ea typeface="Calibri" panose="020F0502020204030204"/>
                <a:cs typeface="Calibri" panose="020F0502020204030204"/>
                <a:sym typeface="Calibri" panose="020F0502020204030204"/>
              </a:rPr>
              <a:t>Liabilities </a:t>
            </a:r>
            <a:r>
              <a:rPr lang="en-US" sz="2800" u="sng">
                <a:solidFill>
                  <a:srgbClr val="FF0000"/>
                </a:solidFill>
                <a:latin typeface="Calibri" panose="020F0502020204030204"/>
                <a:ea typeface="Calibri" panose="020F0502020204030204"/>
                <a:cs typeface="Calibri" panose="020F0502020204030204"/>
                <a:sym typeface="Calibri" panose="020F0502020204030204"/>
              </a:rPr>
              <a:t>+</a:t>
            </a:r>
            <a:r>
              <a:rPr lang="en-US" sz="2800" u="sng">
                <a:latin typeface="Calibri" panose="020F0502020204030204"/>
                <a:ea typeface="Calibri" panose="020F0502020204030204"/>
                <a:cs typeface="Calibri" panose="020F0502020204030204"/>
                <a:sym typeface="Calibri" panose="020F0502020204030204"/>
              </a:rPr>
              <a:t> Stockholders’ Equity</a:t>
            </a:r>
            <a:endParaRPr lang="en-US" sz="2800" u="sng">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rgbClr val="800000"/>
              </a:buClr>
              <a:buSzPts val="2240"/>
              <a:buNone/>
            </a:pPr>
            <a:r>
              <a:rPr lang="en-US" sz="2800" b="1">
                <a:latin typeface="Calibri" panose="020F0502020204030204"/>
                <a:ea typeface="Calibri" panose="020F0502020204030204"/>
                <a:cs typeface="Calibri" panose="020F0502020204030204"/>
                <a:sym typeface="Calibri" panose="020F0502020204030204"/>
              </a:rPr>
              <a:t>Basic Accounting Equation</a:t>
            </a:r>
            <a:endParaRPr lang="en-US" sz="2800" b="1">
              <a:latin typeface="Calibri" panose="020F0502020204030204"/>
              <a:ea typeface="Calibri" panose="020F0502020204030204"/>
              <a:cs typeface="Calibri" panose="020F0502020204030204"/>
              <a:sym typeface="Calibri" panose="020F0502020204030204"/>
            </a:endParaRPr>
          </a:p>
          <a:p>
            <a:pPr marL="291465" lvl="0" indent="-291465" algn="l" rtl="0">
              <a:lnSpc>
                <a:spcPct val="100000"/>
              </a:lnSpc>
              <a:spcBef>
                <a:spcPts val="0"/>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Provides the </a:t>
            </a:r>
            <a:r>
              <a:rPr lang="en-US" sz="2800" b="1">
                <a:latin typeface="Calibri" panose="020F0502020204030204"/>
                <a:ea typeface="Calibri" panose="020F0502020204030204"/>
                <a:cs typeface="Calibri" panose="020F0502020204030204"/>
                <a:sym typeface="Calibri" panose="020F0502020204030204"/>
              </a:rPr>
              <a:t>underlying framework </a:t>
            </a:r>
            <a:r>
              <a:rPr lang="en-US" sz="2800">
                <a:latin typeface="Calibri" panose="020F0502020204030204"/>
                <a:ea typeface="Calibri" panose="020F0502020204030204"/>
                <a:cs typeface="Calibri" panose="020F0502020204030204"/>
                <a:sym typeface="Calibri" panose="020F0502020204030204"/>
              </a:rPr>
              <a:t>for recording and summarizing economic events.</a:t>
            </a:r>
            <a:endParaRPr lang="en-US" sz="2800">
              <a:latin typeface="Calibri" panose="020F0502020204030204"/>
              <a:ea typeface="Calibri" panose="020F0502020204030204"/>
              <a:cs typeface="Calibri" panose="020F0502020204030204"/>
              <a:sym typeface="Calibri" panose="020F0502020204030204"/>
            </a:endParaRPr>
          </a:p>
          <a:p>
            <a:pPr marL="291465" lvl="0" indent="-291465" algn="l" rtl="0">
              <a:lnSpc>
                <a:spcPct val="100000"/>
              </a:lnSpc>
              <a:spcBef>
                <a:spcPts val="0"/>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Assets must equal the sum of liabilities and stockholders’ equity.</a:t>
            </a:r>
            <a:endParaRPr lang="en-US" sz="2800">
              <a:latin typeface="Calibri" panose="020F0502020204030204"/>
              <a:ea typeface="Calibri" panose="020F0502020204030204"/>
              <a:cs typeface="Calibri" panose="020F0502020204030204"/>
              <a:sym typeface="Calibri" panose="020F0502020204030204"/>
            </a:endParaRPr>
          </a:p>
          <a:p>
            <a:pPr marL="291465" lvl="0" indent="-291465" algn="l" rtl="0">
              <a:lnSpc>
                <a:spcPct val="100000"/>
              </a:lnSpc>
              <a:spcBef>
                <a:spcPts val="0"/>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If a business is liquidated, claims of creditors (liabilities) must be paid before ownership claims (stockholders’ equity).</a:t>
            </a:r>
            <a:endParaRPr lang="en-US" sz="2800">
              <a:latin typeface="Calibri" panose="020F0502020204030204"/>
              <a:ea typeface="Calibri" panose="020F0502020204030204"/>
              <a:cs typeface="Calibri" panose="020F0502020204030204"/>
              <a:sym typeface="Calibri" panose="020F0502020204030204"/>
            </a:endParaRPr>
          </a:p>
        </p:txBody>
      </p:sp>
      <p:sp>
        <p:nvSpPr>
          <p:cNvPr id="426" name="Google Shape;426;p32"/>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30" name="Shape 430"/>
        <p:cNvGrpSpPr/>
        <p:nvPr/>
      </p:nvGrpSpPr>
      <p:grpSpPr>
        <a:xfrm>
          <a:off x="0" y="0"/>
          <a:ext cx="0" cy="0"/>
          <a:chOff x="0" y="0"/>
          <a:chExt cx="0" cy="0"/>
        </a:xfrm>
      </p:grpSpPr>
      <p:sp>
        <p:nvSpPr>
          <p:cNvPr id="431" name="Google Shape;431;p3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200"/>
              <a:buFont typeface="Calibri" panose="020F0502020204030204"/>
              <a:buNone/>
            </a:pPr>
            <a:r>
              <a:rPr lang="en-US" sz="3200">
                <a:latin typeface="Calibri" panose="020F0502020204030204"/>
                <a:ea typeface="Calibri" panose="020F0502020204030204"/>
                <a:cs typeface="Calibri" panose="020F0502020204030204"/>
                <a:sym typeface="Calibri" panose="020F0502020204030204"/>
              </a:rPr>
              <a:t>Basic Accounting Equation</a:t>
            </a:r>
            <a:br>
              <a:rPr lang="en-US" sz="32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Assets</a:t>
            </a:r>
            <a:endParaRPr>
              <a:latin typeface="Calibri" panose="020F0502020204030204"/>
              <a:ea typeface="Calibri" panose="020F0502020204030204"/>
              <a:cs typeface="Calibri" panose="020F0502020204030204"/>
              <a:sym typeface="Calibri" panose="020F0502020204030204"/>
            </a:endParaRPr>
          </a:p>
        </p:txBody>
      </p:sp>
      <p:sp>
        <p:nvSpPr>
          <p:cNvPr id="432" name="Google Shape;432;p33"/>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sz="2800">
                <a:latin typeface="Calibri" panose="020F0502020204030204"/>
                <a:ea typeface="Calibri" panose="020F0502020204030204"/>
                <a:cs typeface="Calibri" panose="020F0502020204030204"/>
                <a:sym typeface="Calibri" panose="020F0502020204030204"/>
              </a:rPr>
              <a:t>Assets </a:t>
            </a:r>
            <a:r>
              <a:rPr lang="en-US" sz="2800" b="1">
                <a:latin typeface="Calibri" panose="020F0502020204030204"/>
                <a:ea typeface="Calibri" panose="020F0502020204030204"/>
                <a:cs typeface="Calibri" panose="020F0502020204030204"/>
                <a:sym typeface="Calibri" panose="020F0502020204030204"/>
              </a:rPr>
              <a:t>= Liabilities + Stockholders’ Equity</a:t>
            </a:r>
            <a:endParaRPr lang="en-US" sz="2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800"/>
              <a:buNone/>
            </a:pPr>
            <a:r>
              <a:rPr lang="en-US" sz="2800" b="1">
                <a:solidFill>
                  <a:srgbClr val="FF0000"/>
                </a:solidFill>
                <a:latin typeface="Calibri" panose="020F0502020204030204"/>
                <a:ea typeface="Calibri" panose="020F0502020204030204"/>
                <a:cs typeface="Calibri" panose="020F0502020204030204"/>
                <a:sym typeface="Calibri" panose="020F0502020204030204"/>
              </a:rPr>
              <a:t>Assets</a:t>
            </a:r>
            <a:endParaRPr lang="en-US" sz="2800" b="1">
              <a:solidFill>
                <a:srgbClr val="FF0000"/>
              </a:solidFill>
              <a:latin typeface="Calibri" panose="020F0502020204030204"/>
              <a:ea typeface="Calibri" panose="020F0502020204030204"/>
              <a:cs typeface="Calibri" panose="020F0502020204030204"/>
              <a:sym typeface="Calibri" panose="020F0502020204030204"/>
            </a:endParaRPr>
          </a:p>
          <a:p>
            <a:pPr marL="291465" lvl="0" indent="-291465" algn="l" rtl="0">
              <a:lnSpc>
                <a:spcPct val="100000"/>
              </a:lnSpc>
              <a:spcBef>
                <a:spcPts val="625"/>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Resources a business owns.</a:t>
            </a:r>
            <a:endParaRPr lang="en-US" sz="2800">
              <a:latin typeface="Calibri" panose="020F0502020204030204"/>
              <a:ea typeface="Calibri" panose="020F0502020204030204"/>
              <a:cs typeface="Calibri" panose="020F0502020204030204"/>
              <a:sym typeface="Calibri" panose="020F0502020204030204"/>
            </a:endParaRPr>
          </a:p>
          <a:p>
            <a:pPr marL="291465" lvl="0" indent="-291465" algn="l" rtl="0">
              <a:lnSpc>
                <a:spcPct val="100000"/>
              </a:lnSpc>
              <a:spcBef>
                <a:spcPts val="625"/>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Provide future services or benefits.</a:t>
            </a:r>
            <a:endParaRPr lang="en-US" sz="2800">
              <a:latin typeface="Calibri" panose="020F0502020204030204"/>
              <a:ea typeface="Calibri" panose="020F0502020204030204"/>
              <a:cs typeface="Calibri" panose="020F0502020204030204"/>
              <a:sym typeface="Calibri" panose="020F0502020204030204"/>
            </a:endParaRPr>
          </a:p>
          <a:p>
            <a:pPr marL="291465" lvl="0" indent="-291465" algn="l" rtl="0">
              <a:lnSpc>
                <a:spcPct val="100000"/>
              </a:lnSpc>
              <a:spcBef>
                <a:spcPts val="625"/>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Cash, Supplies, Equipment, etc.</a:t>
            </a:r>
            <a:endParaRPr lang="en-US" sz="2800">
              <a:latin typeface="Calibri" panose="020F0502020204030204"/>
              <a:ea typeface="Calibri" panose="020F0502020204030204"/>
              <a:cs typeface="Calibri" panose="020F0502020204030204"/>
              <a:sym typeface="Calibri" panose="020F0502020204030204"/>
            </a:endParaRPr>
          </a:p>
        </p:txBody>
      </p:sp>
      <p:sp>
        <p:nvSpPr>
          <p:cNvPr id="433" name="Google Shape;433;p33"/>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37" name="Shape 437"/>
        <p:cNvGrpSpPr/>
        <p:nvPr/>
      </p:nvGrpSpPr>
      <p:grpSpPr>
        <a:xfrm>
          <a:off x="0" y="0"/>
          <a:ext cx="0" cy="0"/>
          <a:chOff x="0" y="0"/>
          <a:chExt cx="0" cy="0"/>
        </a:xfrm>
      </p:grpSpPr>
      <p:sp>
        <p:nvSpPr>
          <p:cNvPr id="438" name="Google Shape;438;p3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200"/>
              <a:buFont typeface="Calibri" panose="020F0502020204030204"/>
              <a:buNone/>
            </a:pPr>
            <a:r>
              <a:rPr lang="en-US" sz="3200">
                <a:latin typeface="Calibri" panose="020F0502020204030204"/>
                <a:ea typeface="Calibri" panose="020F0502020204030204"/>
                <a:cs typeface="Calibri" panose="020F0502020204030204"/>
                <a:sym typeface="Calibri" panose="020F0502020204030204"/>
              </a:rPr>
              <a:t>Basic Accounting Equation</a:t>
            </a:r>
            <a:br>
              <a:rPr lang="en-US" sz="32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Liabilities</a:t>
            </a:r>
            <a:endParaRPr>
              <a:latin typeface="Calibri" panose="020F0502020204030204"/>
              <a:ea typeface="Calibri" panose="020F0502020204030204"/>
              <a:cs typeface="Calibri" panose="020F0502020204030204"/>
              <a:sym typeface="Calibri" panose="020F0502020204030204"/>
            </a:endParaRPr>
          </a:p>
        </p:txBody>
      </p:sp>
      <p:sp>
        <p:nvSpPr>
          <p:cNvPr id="439" name="Google Shape;439;p34"/>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sz="2800" b="1">
                <a:latin typeface="Calibri" panose="020F0502020204030204"/>
                <a:ea typeface="Calibri" panose="020F0502020204030204"/>
                <a:cs typeface="Calibri" panose="020F0502020204030204"/>
                <a:sym typeface="Calibri" panose="020F0502020204030204"/>
              </a:rPr>
              <a:t>Assets</a:t>
            </a:r>
            <a:r>
              <a:rPr lang="en-US" sz="2800">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 </a:t>
            </a:r>
            <a:r>
              <a:rPr lang="en-US" sz="2800">
                <a:latin typeface="Calibri" panose="020F0502020204030204"/>
                <a:ea typeface="Calibri" panose="020F0502020204030204"/>
                <a:cs typeface="Calibri" panose="020F0502020204030204"/>
                <a:sym typeface="Calibri" panose="020F0502020204030204"/>
              </a:rPr>
              <a:t>Liabilities</a:t>
            </a:r>
            <a:r>
              <a:rPr lang="en-US" sz="2800" b="1">
                <a:latin typeface="Calibri" panose="020F0502020204030204"/>
                <a:ea typeface="Calibri" panose="020F0502020204030204"/>
                <a:cs typeface="Calibri" panose="020F0502020204030204"/>
                <a:sym typeface="Calibri" panose="020F0502020204030204"/>
              </a:rPr>
              <a:t> + Stockholders’ Equity</a:t>
            </a:r>
            <a:endParaRPr lang="en-US" sz="2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800"/>
              <a:buNone/>
            </a:pPr>
            <a:r>
              <a:rPr lang="en-US" sz="2800" b="1">
                <a:solidFill>
                  <a:srgbClr val="FF0000"/>
                </a:solidFill>
                <a:latin typeface="Calibri" panose="020F0502020204030204"/>
                <a:ea typeface="Calibri" panose="020F0502020204030204"/>
                <a:cs typeface="Calibri" panose="020F0502020204030204"/>
                <a:sym typeface="Calibri" panose="020F0502020204030204"/>
              </a:rPr>
              <a:t>Liabilities</a:t>
            </a:r>
            <a:endParaRPr lang="en-US" sz="2800" b="1">
              <a:solidFill>
                <a:srgbClr val="FF0000"/>
              </a:solidFill>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Claims against assets (debts and obligations).</a:t>
            </a:r>
            <a:endParaRPr lang="en-US" sz="28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Creditors (party to whom money is owed).</a:t>
            </a:r>
            <a:endParaRPr lang="en-US" sz="28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800"/>
              <a:buChar char="•"/>
            </a:pPr>
            <a:r>
              <a:rPr lang="en-US" sz="2800">
                <a:latin typeface="Calibri" panose="020F0502020204030204"/>
                <a:ea typeface="Calibri" panose="020F0502020204030204"/>
                <a:cs typeface="Calibri" panose="020F0502020204030204"/>
                <a:sym typeface="Calibri" panose="020F0502020204030204"/>
              </a:rPr>
              <a:t>Accounts payable, notes payable, salaries and wages payable, sales and real estate taxes payable, etc.</a:t>
            </a:r>
            <a:endParaRPr lang="en-US" sz="2800">
              <a:latin typeface="Calibri" panose="020F0502020204030204"/>
              <a:ea typeface="Calibri" panose="020F0502020204030204"/>
              <a:cs typeface="Calibri" panose="020F0502020204030204"/>
              <a:sym typeface="Calibri" panose="020F0502020204030204"/>
            </a:endParaRPr>
          </a:p>
        </p:txBody>
      </p:sp>
      <p:sp>
        <p:nvSpPr>
          <p:cNvPr id="440" name="Google Shape;440;p34"/>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44" name="Shape 444"/>
        <p:cNvGrpSpPr/>
        <p:nvPr/>
      </p:nvGrpSpPr>
      <p:grpSpPr>
        <a:xfrm>
          <a:off x="0" y="0"/>
          <a:ext cx="0" cy="0"/>
          <a:chOff x="0" y="0"/>
          <a:chExt cx="0" cy="0"/>
        </a:xfrm>
      </p:grpSpPr>
      <p:sp>
        <p:nvSpPr>
          <p:cNvPr id="445" name="Google Shape;445;p3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200"/>
              <a:buFont typeface="Calibri" panose="020F0502020204030204"/>
              <a:buNone/>
            </a:pPr>
            <a:r>
              <a:rPr lang="en-US" sz="3200">
                <a:latin typeface="Calibri" panose="020F0502020204030204"/>
                <a:ea typeface="Calibri" panose="020F0502020204030204"/>
                <a:cs typeface="Calibri" panose="020F0502020204030204"/>
                <a:sym typeface="Calibri" panose="020F0502020204030204"/>
              </a:rPr>
              <a:t>Basic Accounting Equation</a:t>
            </a:r>
            <a:br>
              <a:rPr lang="en-US" sz="32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Stockholders’ Equity</a:t>
            </a:r>
            <a:endParaRPr>
              <a:latin typeface="Calibri" panose="020F0502020204030204"/>
              <a:ea typeface="Calibri" panose="020F0502020204030204"/>
              <a:cs typeface="Calibri" panose="020F0502020204030204"/>
              <a:sym typeface="Calibri" panose="020F0502020204030204"/>
            </a:endParaRPr>
          </a:p>
        </p:txBody>
      </p:sp>
      <p:sp>
        <p:nvSpPr>
          <p:cNvPr id="446" name="Google Shape;446;p35"/>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sz="2800" b="1">
                <a:latin typeface="Calibri" panose="020F0502020204030204"/>
                <a:ea typeface="Calibri" panose="020F0502020204030204"/>
                <a:cs typeface="Calibri" panose="020F0502020204030204"/>
                <a:sym typeface="Calibri" panose="020F0502020204030204"/>
              </a:rPr>
              <a:t>Assets</a:t>
            </a:r>
            <a:r>
              <a:rPr lang="en-US" sz="2800">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 Liabilities + </a:t>
            </a:r>
            <a:r>
              <a:rPr lang="en-US" sz="2800">
                <a:latin typeface="Calibri" panose="020F0502020204030204"/>
                <a:ea typeface="Calibri" panose="020F0502020204030204"/>
                <a:cs typeface="Calibri" panose="020F0502020204030204"/>
                <a:sym typeface="Calibri" panose="020F0502020204030204"/>
              </a:rPr>
              <a:t>Stockholders’ Equity</a:t>
            </a:r>
            <a:endParaRPr lang="en-US" sz="28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800"/>
              <a:buNone/>
            </a:pPr>
            <a:r>
              <a:rPr lang="en-US" sz="2800" b="1" u="sng">
                <a:latin typeface="Calibri" panose="020F0502020204030204"/>
                <a:ea typeface="Calibri" panose="020F0502020204030204"/>
                <a:cs typeface="Calibri" panose="020F0502020204030204"/>
                <a:sym typeface="Calibri" panose="020F0502020204030204"/>
              </a:rPr>
              <a:t>Stockholders’ Equity</a:t>
            </a:r>
            <a:endParaRPr lang="en-US" sz="2800" b="1" u="sng">
              <a:latin typeface="Calibri" panose="020F0502020204030204"/>
              <a:ea typeface="Calibri" panose="020F0502020204030204"/>
              <a:cs typeface="Calibri" panose="020F0502020204030204"/>
              <a:sym typeface="Calibri" panose="020F0502020204030204"/>
            </a:endParaRPr>
          </a:p>
          <a:p>
            <a:pPr marL="457200" lvl="1" indent="-457200" algn="l" rtl="0">
              <a:lnSpc>
                <a:spcPct val="100000"/>
              </a:lnSpc>
              <a:spcBef>
                <a:spcPts val="625"/>
              </a:spcBef>
              <a:spcAft>
                <a:spcPts val="0"/>
              </a:spcAft>
              <a:buClr>
                <a:srgbClr val="911B21"/>
              </a:buClr>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Ownership claim on total assets.</a:t>
            </a:r>
            <a:endParaRPr lang="en-US" sz="2800">
              <a:latin typeface="Calibri" panose="020F0502020204030204"/>
              <a:ea typeface="Calibri" panose="020F0502020204030204"/>
              <a:cs typeface="Calibri" panose="020F0502020204030204"/>
              <a:sym typeface="Calibri" panose="020F0502020204030204"/>
            </a:endParaRPr>
          </a:p>
          <a:p>
            <a:pPr marL="457200" lvl="1" indent="-457200" algn="l" rtl="0">
              <a:lnSpc>
                <a:spcPct val="100000"/>
              </a:lnSpc>
              <a:spcBef>
                <a:spcPts val="625"/>
              </a:spcBef>
              <a:spcAft>
                <a:spcPts val="0"/>
              </a:spcAft>
              <a:buClr>
                <a:srgbClr val="911B21"/>
              </a:buClr>
              <a:buSzPts val="2800"/>
              <a:buFont typeface="Arial" panose="020B0604020202020204"/>
              <a:buChar char="•"/>
            </a:pPr>
            <a:r>
              <a:rPr lang="en-US" sz="2800">
                <a:latin typeface="Calibri" panose="020F0502020204030204"/>
                <a:ea typeface="Calibri" panose="020F0502020204030204"/>
                <a:cs typeface="Calibri" panose="020F0502020204030204"/>
                <a:sym typeface="Calibri" panose="020F0502020204030204"/>
              </a:rPr>
              <a:t>Referred to as </a:t>
            </a:r>
            <a:r>
              <a:rPr lang="en-US" sz="2800">
                <a:solidFill>
                  <a:srgbClr val="FF0000"/>
                </a:solidFill>
                <a:latin typeface="Calibri" panose="020F0502020204030204"/>
                <a:ea typeface="Calibri" panose="020F0502020204030204"/>
                <a:cs typeface="Calibri" panose="020F0502020204030204"/>
                <a:sym typeface="Calibri" panose="020F0502020204030204"/>
              </a:rPr>
              <a:t>residual equity</a:t>
            </a:r>
            <a:r>
              <a:rPr lang="en-US" sz="2800">
                <a:latin typeface="Calibri" panose="020F0502020204030204"/>
                <a:ea typeface="Calibri" panose="020F0502020204030204"/>
                <a:cs typeface="Calibri" panose="020F0502020204030204"/>
                <a:sym typeface="Calibri" panose="020F0502020204030204"/>
              </a:rPr>
              <a:t>.</a:t>
            </a:r>
            <a:endParaRPr lang="en-US" sz="2800">
              <a:latin typeface="Calibri" panose="020F0502020204030204"/>
              <a:ea typeface="Calibri" panose="020F0502020204030204"/>
              <a:cs typeface="Calibri" panose="020F0502020204030204"/>
              <a:sym typeface="Calibri" panose="020F0502020204030204"/>
            </a:endParaRPr>
          </a:p>
          <a:p>
            <a:pPr marL="457200" lvl="1" indent="-457200" algn="l" rtl="0">
              <a:lnSpc>
                <a:spcPct val="100000"/>
              </a:lnSpc>
              <a:spcBef>
                <a:spcPts val="625"/>
              </a:spcBef>
              <a:spcAft>
                <a:spcPts val="0"/>
              </a:spcAft>
              <a:buClr>
                <a:srgbClr val="911B21"/>
              </a:buClr>
              <a:buSzPts val="2800"/>
              <a:buFont typeface="Arial" panose="020B0604020202020204"/>
              <a:buChar char="•"/>
            </a:pPr>
            <a:r>
              <a:rPr lang="en-US" sz="2800" b="1">
                <a:latin typeface="Calibri" panose="020F0502020204030204"/>
                <a:ea typeface="Calibri" panose="020F0502020204030204"/>
                <a:cs typeface="Calibri" panose="020F0502020204030204"/>
                <a:sym typeface="Calibri" panose="020F0502020204030204"/>
              </a:rPr>
              <a:t>Common stock</a:t>
            </a:r>
            <a:r>
              <a:rPr lang="en-US" sz="2800">
                <a:latin typeface="Calibri" panose="020F0502020204030204"/>
                <a:ea typeface="Calibri" panose="020F0502020204030204"/>
                <a:cs typeface="Calibri" panose="020F0502020204030204"/>
                <a:sym typeface="Calibri" panose="020F0502020204030204"/>
              </a:rPr>
              <a:t> and </a:t>
            </a:r>
            <a:r>
              <a:rPr lang="en-US" sz="2800" b="1">
                <a:latin typeface="Calibri" panose="020F0502020204030204"/>
                <a:ea typeface="Calibri" panose="020F0502020204030204"/>
                <a:cs typeface="Calibri" panose="020F0502020204030204"/>
                <a:sym typeface="Calibri" panose="020F0502020204030204"/>
              </a:rPr>
              <a:t>retained earnings</a:t>
            </a:r>
            <a:r>
              <a:rPr lang="en-US" sz="2800">
                <a:latin typeface="Calibri" panose="020F0502020204030204"/>
                <a:ea typeface="Calibri" panose="020F0502020204030204"/>
                <a:cs typeface="Calibri" panose="020F0502020204030204"/>
                <a:sym typeface="Calibri" panose="020F0502020204030204"/>
              </a:rPr>
              <a:t>.</a:t>
            </a:r>
            <a:endParaRPr lang="en-US" sz="2800">
              <a:latin typeface="Calibri" panose="020F0502020204030204"/>
              <a:ea typeface="Calibri" panose="020F0502020204030204"/>
              <a:cs typeface="Calibri" panose="020F0502020204030204"/>
              <a:sym typeface="Calibri" panose="020F0502020204030204"/>
            </a:endParaRPr>
          </a:p>
        </p:txBody>
      </p:sp>
      <p:sp>
        <p:nvSpPr>
          <p:cNvPr id="447" name="Google Shape;447;p35"/>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51" name="Shape 451"/>
        <p:cNvGrpSpPr/>
        <p:nvPr/>
      </p:nvGrpSpPr>
      <p:grpSpPr>
        <a:xfrm>
          <a:off x="0" y="0"/>
          <a:ext cx="0" cy="0"/>
          <a:chOff x="0" y="0"/>
          <a:chExt cx="0" cy="0"/>
        </a:xfrm>
      </p:grpSpPr>
      <p:sp>
        <p:nvSpPr>
          <p:cNvPr id="452" name="Google Shape;452;p3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Stockholders’ Equity</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Investments by Stockholders</a:t>
            </a:r>
            <a:endParaRPr sz="3100">
              <a:latin typeface="Calibri" panose="020F0502020204030204"/>
              <a:ea typeface="Calibri" panose="020F0502020204030204"/>
              <a:cs typeface="Calibri" panose="020F0502020204030204"/>
              <a:sym typeface="Calibri" panose="020F0502020204030204"/>
            </a:endParaRPr>
          </a:p>
        </p:txBody>
      </p:sp>
      <p:pic>
        <p:nvPicPr>
          <p:cNvPr id="453" name="Google Shape;453;p36" descr="An illustration depicts the Increase and decrease in stockholders’ equity. At the left, two blocks under the title increases read, Investments by stockholders and Revenues. An arrow from each block leads to the center block, Stockholders’ Equity. It further leads to the two blocks on the right that read, Dividends to stockholders and Expenses, under the title Decreases."/>
          <p:cNvPicPr preferRelativeResize="0"/>
          <p:nvPr>
            <p:ph type="pic" idx="2"/>
          </p:nvPr>
        </p:nvPicPr>
        <p:blipFill rotWithShape="1">
          <a:blip r:embed="rId1"/>
          <a:srcRect/>
          <a:stretch>
            <a:fillRect/>
          </a:stretch>
        </p:blipFill>
        <p:spPr>
          <a:xfrm>
            <a:off x="349207" y="1990942"/>
            <a:ext cx="8445586" cy="2365710"/>
          </a:xfrm>
          <a:prstGeom prst="rect">
            <a:avLst/>
          </a:prstGeom>
          <a:noFill/>
          <a:ln>
            <a:noFill/>
          </a:ln>
        </p:spPr>
      </p:pic>
      <p:sp>
        <p:nvSpPr>
          <p:cNvPr id="454" name="Google Shape;454;p36"/>
          <p:cNvSpPr txBox="1"/>
          <p:nvPr>
            <p:ph type="body" idx="1"/>
          </p:nvPr>
        </p:nvSpPr>
        <p:spPr>
          <a:xfrm>
            <a:off x="304800" y="4600147"/>
            <a:ext cx="8534400" cy="9888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Investments by stockholders </a:t>
            </a:r>
            <a:r>
              <a:rPr lang="en-US" sz="2600">
                <a:latin typeface="Calibri" panose="020F0502020204030204"/>
                <a:ea typeface="Calibri" panose="020F0502020204030204"/>
                <a:cs typeface="Calibri" panose="020F0502020204030204"/>
                <a:sym typeface="Calibri" panose="020F0502020204030204"/>
              </a:rPr>
              <a:t>represents the total amount paid in by stockholders for the shares they purchase.</a:t>
            </a:r>
            <a:endParaRPr lang="en-US" sz="2600">
              <a:latin typeface="Calibri" panose="020F0502020204030204"/>
              <a:ea typeface="Calibri" panose="020F0502020204030204"/>
              <a:cs typeface="Calibri" panose="020F0502020204030204"/>
              <a:sym typeface="Calibri" panose="020F0502020204030204"/>
            </a:endParaRPr>
          </a:p>
        </p:txBody>
      </p:sp>
      <p:sp>
        <p:nvSpPr>
          <p:cNvPr id="455" name="Google Shape;455;p36"/>
          <p:cNvSpPr txBox="1"/>
          <p:nvPr>
            <p:ph type="body" idx="6"/>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60" name="Google Shape;460;p3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Stockholders’ Equity</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Revenues</a:t>
            </a:r>
            <a:endParaRPr sz="3100">
              <a:latin typeface="Calibri" panose="020F0502020204030204"/>
              <a:ea typeface="Calibri" panose="020F0502020204030204"/>
              <a:cs typeface="Calibri" panose="020F0502020204030204"/>
              <a:sym typeface="Calibri" panose="020F0502020204030204"/>
            </a:endParaRPr>
          </a:p>
        </p:txBody>
      </p:sp>
      <p:pic>
        <p:nvPicPr>
          <p:cNvPr id="461" name="Google Shape;461;p37" descr="An illustration depicts the Increase and decrease in stockholders’ equity. At the left, two blocks under the title increases read, Investments by stockholders and Revenues. An arrow from each block leads to the center block, Stockholders’ Equity. It further leads to the two blocks on the right that read, Dividends to stockholders and Expenses, under the title Decreases."/>
          <p:cNvPicPr preferRelativeResize="0"/>
          <p:nvPr>
            <p:ph type="pic" idx="2"/>
          </p:nvPr>
        </p:nvPicPr>
        <p:blipFill rotWithShape="1">
          <a:blip r:embed="rId1"/>
          <a:srcRect/>
          <a:stretch>
            <a:fillRect/>
          </a:stretch>
        </p:blipFill>
        <p:spPr>
          <a:xfrm>
            <a:off x="349207" y="1986261"/>
            <a:ext cx="8445586" cy="2365710"/>
          </a:xfrm>
          <a:prstGeom prst="rect">
            <a:avLst/>
          </a:prstGeom>
          <a:noFill/>
          <a:ln>
            <a:noFill/>
          </a:ln>
        </p:spPr>
      </p:pic>
      <p:sp>
        <p:nvSpPr>
          <p:cNvPr id="462" name="Google Shape;462;p37"/>
          <p:cNvSpPr txBox="1"/>
          <p:nvPr>
            <p:ph type="body" idx="1"/>
          </p:nvPr>
        </p:nvSpPr>
        <p:spPr>
          <a:xfrm>
            <a:off x="304800" y="4370672"/>
            <a:ext cx="8534400" cy="165474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920"/>
              <a:buNone/>
            </a:pPr>
            <a:r>
              <a:rPr lang="en-US" sz="2400" b="1">
                <a:latin typeface="Calibri" panose="020F0502020204030204"/>
                <a:ea typeface="Calibri" panose="020F0502020204030204"/>
                <a:cs typeface="Calibri" panose="020F0502020204030204"/>
                <a:sym typeface="Calibri" panose="020F0502020204030204"/>
              </a:rPr>
              <a:t>Revenues</a:t>
            </a:r>
            <a:r>
              <a:rPr lang="en-US" sz="2400">
                <a:latin typeface="Calibri" panose="020F0502020204030204"/>
                <a:ea typeface="Calibri" panose="020F0502020204030204"/>
                <a:cs typeface="Calibri" panose="020F0502020204030204"/>
                <a:sym typeface="Calibri" panose="020F0502020204030204"/>
              </a:rPr>
              <a:t> result from </a:t>
            </a:r>
            <a:r>
              <a:rPr lang="en-US" sz="2400">
                <a:solidFill>
                  <a:srgbClr val="FF0000"/>
                </a:solidFill>
                <a:latin typeface="Calibri" panose="020F0502020204030204"/>
                <a:ea typeface="Calibri" panose="020F0502020204030204"/>
                <a:cs typeface="Calibri" panose="020F0502020204030204"/>
                <a:sym typeface="Calibri" panose="020F0502020204030204"/>
              </a:rPr>
              <a:t>business activities entered into for the purpose </a:t>
            </a:r>
            <a:r>
              <a:rPr lang="en-US" sz="2400">
                <a:latin typeface="Calibri" panose="020F0502020204030204"/>
                <a:ea typeface="Calibri" panose="020F0502020204030204"/>
                <a:cs typeface="Calibri" panose="020F0502020204030204"/>
                <a:sym typeface="Calibri" panose="020F0502020204030204"/>
              </a:rPr>
              <a:t>of earning income.</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920"/>
              <a:buNone/>
            </a:pPr>
            <a:r>
              <a:rPr lang="en-US" sz="2400">
                <a:latin typeface="Calibri" panose="020F0502020204030204"/>
                <a:ea typeface="Calibri" panose="020F0502020204030204"/>
                <a:cs typeface="Calibri" panose="020F0502020204030204"/>
                <a:sym typeface="Calibri" panose="020F0502020204030204"/>
              </a:rPr>
              <a:t>Common sources of revenue are: sales, fees, services, commissions, interest, dividends, royalties, and rent.</a:t>
            </a:r>
            <a:endParaRPr lang="en-US" sz="2400">
              <a:latin typeface="Calibri" panose="020F0502020204030204"/>
              <a:ea typeface="Calibri" panose="020F0502020204030204"/>
              <a:cs typeface="Calibri" panose="020F0502020204030204"/>
              <a:sym typeface="Calibri" panose="020F0502020204030204"/>
            </a:endParaRPr>
          </a:p>
        </p:txBody>
      </p:sp>
      <p:sp>
        <p:nvSpPr>
          <p:cNvPr id="463" name="Google Shape;463;p37"/>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67" name="Shape 467"/>
        <p:cNvGrpSpPr/>
        <p:nvPr/>
      </p:nvGrpSpPr>
      <p:grpSpPr>
        <a:xfrm>
          <a:off x="0" y="0"/>
          <a:ext cx="0" cy="0"/>
          <a:chOff x="0" y="0"/>
          <a:chExt cx="0" cy="0"/>
        </a:xfrm>
      </p:grpSpPr>
      <p:sp>
        <p:nvSpPr>
          <p:cNvPr id="468" name="Google Shape;468;p3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Stockholders’ Equity</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Dividends</a:t>
            </a:r>
            <a:endParaRPr sz="3100">
              <a:latin typeface="Calibri" panose="020F0502020204030204"/>
              <a:ea typeface="Calibri" panose="020F0502020204030204"/>
              <a:cs typeface="Calibri" panose="020F0502020204030204"/>
              <a:sym typeface="Calibri" panose="020F0502020204030204"/>
            </a:endParaRPr>
          </a:p>
        </p:txBody>
      </p:sp>
      <p:pic>
        <p:nvPicPr>
          <p:cNvPr id="469" name="Google Shape;469;p38" descr="An illustration depicts the Increase and decrease in stockholders’ equity. At the left, two blocks under the title increases read, Investments by stockholders and Revenues. An arrow from each block leads to the center block, Stockholders’ Equity. It further leads to the two blocks on the right that read, Dividends to stockholders and Expenses, under the title Decreases."/>
          <p:cNvPicPr preferRelativeResize="0"/>
          <p:nvPr>
            <p:ph type="pic" idx="2"/>
          </p:nvPr>
        </p:nvPicPr>
        <p:blipFill rotWithShape="1">
          <a:blip r:embed="rId1"/>
          <a:srcRect/>
          <a:stretch>
            <a:fillRect/>
          </a:stretch>
        </p:blipFill>
        <p:spPr>
          <a:xfrm>
            <a:off x="349207" y="1986260"/>
            <a:ext cx="8445586" cy="2365710"/>
          </a:xfrm>
          <a:prstGeom prst="rect">
            <a:avLst/>
          </a:prstGeom>
          <a:noFill/>
          <a:ln>
            <a:noFill/>
          </a:ln>
        </p:spPr>
      </p:pic>
      <p:sp>
        <p:nvSpPr>
          <p:cNvPr id="470" name="Google Shape;470;p38"/>
          <p:cNvSpPr txBox="1"/>
          <p:nvPr>
            <p:ph type="body" idx="1"/>
          </p:nvPr>
        </p:nvSpPr>
        <p:spPr>
          <a:xfrm>
            <a:off x="304800" y="4418803"/>
            <a:ext cx="8534400" cy="17124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920"/>
              <a:buNone/>
            </a:pPr>
            <a:r>
              <a:rPr lang="en-US" sz="2400" b="1">
                <a:latin typeface="Calibri" panose="020F0502020204030204"/>
                <a:ea typeface="Calibri" panose="020F0502020204030204"/>
                <a:cs typeface="Calibri" panose="020F0502020204030204"/>
                <a:sym typeface="Calibri" panose="020F0502020204030204"/>
              </a:rPr>
              <a:t>Dividends</a:t>
            </a:r>
            <a:r>
              <a:rPr lang="en-US" sz="2400">
                <a:latin typeface="Calibri" panose="020F0502020204030204"/>
                <a:ea typeface="Calibri" panose="020F0502020204030204"/>
                <a:cs typeface="Calibri" panose="020F0502020204030204"/>
                <a:sym typeface="Calibri" panose="020F0502020204030204"/>
              </a:rPr>
              <a:t> are the distribution of cash or other assets to stockholders.</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920"/>
              <a:buNone/>
            </a:pPr>
            <a:r>
              <a:rPr lang="en-US" sz="2400">
                <a:latin typeface="Calibri" panose="020F0502020204030204"/>
                <a:ea typeface="Calibri" panose="020F0502020204030204"/>
                <a:cs typeface="Calibri" panose="020F0502020204030204"/>
                <a:sym typeface="Calibri" panose="020F0502020204030204"/>
              </a:rPr>
              <a:t>Dividends reduce retained earnings. However, dividends are </a:t>
            </a:r>
            <a:r>
              <a:rPr lang="en-US" sz="2400" b="1">
                <a:latin typeface="Calibri" panose="020F0502020204030204"/>
                <a:ea typeface="Calibri" panose="020F0502020204030204"/>
                <a:cs typeface="Calibri" panose="020F0502020204030204"/>
                <a:sym typeface="Calibri" panose="020F0502020204030204"/>
              </a:rPr>
              <a:t>not an expense.</a:t>
            </a:r>
            <a:endParaRPr lang="en-US" sz="2400" b="1">
              <a:latin typeface="Calibri" panose="020F0502020204030204"/>
              <a:ea typeface="Calibri" panose="020F0502020204030204"/>
              <a:cs typeface="Calibri" panose="020F0502020204030204"/>
              <a:sym typeface="Calibri" panose="020F0502020204030204"/>
            </a:endParaRPr>
          </a:p>
        </p:txBody>
      </p:sp>
      <p:sp>
        <p:nvSpPr>
          <p:cNvPr id="471" name="Google Shape;471;p38"/>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76" name="Shape 476"/>
        <p:cNvGrpSpPr/>
        <p:nvPr/>
      </p:nvGrpSpPr>
      <p:grpSpPr>
        <a:xfrm>
          <a:off x="0" y="0"/>
          <a:ext cx="0" cy="0"/>
          <a:chOff x="0" y="0"/>
          <a:chExt cx="0" cy="0"/>
        </a:xfrm>
      </p:grpSpPr>
      <p:sp>
        <p:nvSpPr>
          <p:cNvPr id="477" name="Google Shape;477;p3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Stockholders’ Equity</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Expenses</a:t>
            </a:r>
            <a:endParaRPr sz="3100">
              <a:latin typeface="Calibri" panose="020F0502020204030204"/>
              <a:ea typeface="Calibri" panose="020F0502020204030204"/>
              <a:cs typeface="Calibri" panose="020F0502020204030204"/>
              <a:sym typeface="Calibri" panose="020F0502020204030204"/>
            </a:endParaRPr>
          </a:p>
        </p:txBody>
      </p:sp>
      <p:pic>
        <p:nvPicPr>
          <p:cNvPr id="478" name="Google Shape;478;p39" descr="An illustration depicts the Increase and decrease in stockholders’ equity. At the left, two blocks under the title increases read, Investments by stockholders and Revenues. An arrow from each block leads to the center block, Stockholders’ Equity. It further leads to the two blocks on the right that read, Dividends to stockholders and Expenses, under the title Decreases."/>
          <p:cNvPicPr preferRelativeResize="0"/>
          <p:nvPr>
            <p:ph type="pic" idx="2"/>
          </p:nvPr>
        </p:nvPicPr>
        <p:blipFill rotWithShape="1">
          <a:blip r:embed="rId1"/>
          <a:srcRect/>
          <a:stretch>
            <a:fillRect/>
          </a:stretch>
        </p:blipFill>
        <p:spPr>
          <a:xfrm>
            <a:off x="349207" y="1987062"/>
            <a:ext cx="8445586" cy="2365710"/>
          </a:xfrm>
          <a:prstGeom prst="rect">
            <a:avLst/>
          </a:prstGeom>
          <a:noFill/>
          <a:ln>
            <a:noFill/>
          </a:ln>
        </p:spPr>
      </p:pic>
      <p:sp>
        <p:nvSpPr>
          <p:cNvPr id="479" name="Google Shape;479;p39"/>
          <p:cNvSpPr txBox="1"/>
          <p:nvPr>
            <p:ph type="body" idx="1"/>
          </p:nvPr>
        </p:nvSpPr>
        <p:spPr>
          <a:xfrm>
            <a:off x="304800" y="4361049"/>
            <a:ext cx="8534400" cy="18183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920"/>
              <a:buNone/>
            </a:pPr>
            <a:r>
              <a:rPr lang="en-US" sz="2400" b="1">
                <a:latin typeface="Calibri" panose="020F0502020204030204"/>
                <a:ea typeface="Calibri" panose="020F0502020204030204"/>
                <a:cs typeface="Calibri" panose="020F0502020204030204"/>
                <a:sym typeface="Calibri" panose="020F0502020204030204"/>
              </a:rPr>
              <a:t>Expenses</a:t>
            </a:r>
            <a:r>
              <a:rPr lang="en-US" sz="2400">
                <a:latin typeface="Calibri" panose="020F0502020204030204"/>
                <a:ea typeface="Calibri" panose="020F0502020204030204"/>
                <a:cs typeface="Calibri" panose="020F0502020204030204"/>
                <a:sym typeface="Calibri" panose="020F0502020204030204"/>
              </a:rPr>
              <a:t> are the </a:t>
            </a:r>
            <a:r>
              <a:rPr lang="en-US" sz="2400" u="sng">
                <a:solidFill>
                  <a:srgbClr val="FF0000"/>
                </a:solidFill>
                <a:latin typeface="Calibri" panose="020F0502020204030204"/>
                <a:ea typeface="Calibri" panose="020F0502020204030204"/>
                <a:cs typeface="Calibri" panose="020F0502020204030204"/>
                <a:sym typeface="Calibri" panose="020F0502020204030204"/>
              </a:rPr>
              <a:t>cost of assets consumed or services used </a:t>
            </a:r>
            <a:r>
              <a:rPr lang="en-US" sz="2400">
                <a:latin typeface="Calibri" panose="020F0502020204030204"/>
                <a:ea typeface="Calibri" panose="020F0502020204030204"/>
                <a:cs typeface="Calibri" panose="020F0502020204030204"/>
                <a:sym typeface="Calibri" panose="020F0502020204030204"/>
              </a:rPr>
              <a:t>in the process of earning revenue.</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920"/>
              <a:buNone/>
            </a:pPr>
            <a:r>
              <a:rPr lang="en-US" sz="2400">
                <a:latin typeface="Calibri" panose="020F0502020204030204"/>
                <a:ea typeface="Calibri" panose="020F0502020204030204"/>
                <a:cs typeface="Calibri" panose="020F0502020204030204"/>
                <a:sym typeface="Calibri" panose="020F0502020204030204"/>
              </a:rPr>
              <a:t>Common expenses are: salaries expense, rent expense, utilities expense, tax expense, etc.</a:t>
            </a:r>
            <a:endParaRPr lang="en-US" sz="2400">
              <a:latin typeface="Calibri" panose="020F0502020204030204"/>
              <a:ea typeface="Calibri" panose="020F0502020204030204"/>
              <a:cs typeface="Calibri" panose="020F0502020204030204"/>
              <a:sym typeface="Calibri" panose="020F0502020204030204"/>
            </a:endParaRPr>
          </a:p>
        </p:txBody>
      </p:sp>
      <p:sp>
        <p:nvSpPr>
          <p:cNvPr id="480" name="Google Shape;480;p39"/>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87" name="Shape 187"/>
        <p:cNvGrpSpPr/>
        <p:nvPr/>
      </p:nvGrpSpPr>
      <p:grpSpPr>
        <a:xfrm>
          <a:off x="0" y="0"/>
          <a:ext cx="0" cy="0"/>
          <a:chOff x="0" y="0"/>
          <a:chExt cx="0" cy="0"/>
        </a:xfrm>
      </p:grpSpPr>
      <p:sp>
        <p:nvSpPr>
          <p:cNvPr id="188" name="Google Shape;188;p4"/>
          <p:cNvSpPr txBox="1"/>
          <p:nvPr>
            <p:ph type="title"/>
          </p:nvPr>
        </p:nvSpPr>
        <p:spPr>
          <a:xfrm>
            <a:off x="0" y="457200"/>
            <a:ext cx="9144000" cy="975360"/>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2800"/>
              <a:buFont typeface="Calibri" panose="020F0502020204030204"/>
              <a:buNone/>
            </a:pPr>
            <a:r>
              <a:rPr lang="en-US" sz="2800">
                <a:solidFill>
                  <a:srgbClr val="911621"/>
                </a:solidFill>
                <a:latin typeface="Calibri" panose="020F0502020204030204"/>
                <a:ea typeface="Calibri" panose="020F0502020204030204"/>
                <a:cs typeface="Calibri" panose="020F0502020204030204"/>
                <a:sym typeface="Calibri" panose="020F0502020204030204"/>
              </a:rPr>
              <a:t>LEARNING OBJECTIVE 1</a:t>
            </a:r>
            <a:br>
              <a:rPr lang="en-US" sz="2800">
                <a:solidFill>
                  <a:schemeClr val="accent1"/>
                </a:solidFill>
                <a:latin typeface="Calibri" panose="020F0502020204030204"/>
                <a:ea typeface="Calibri" panose="020F0502020204030204"/>
                <a:cs typeface="Calibri" panose="020F0502020204030204"/>
                <a:sym typeface="Calibri" panose="020F0502020204030204"/>
              </a:rPr>
            </a:br>
            <a:r>
              <a:rPr lang="en-US" sz="2800">
                <a:solidFill>
                  <a:schemeClr val="dk1"/>
                </a:solidFill>
                <a:latin typeface="Calibri" panose="020F0502020204030204"/>
                <a:ea typeface="Calibri" panose="020F0502020204030204"/>
                <a:cs typeface="Calibri" panose="020F0502020204030204"/>
                <a:sym typeface="Calibri" panose="020F0502020204030204"/>
              </a:rPr>
              <a:t>Identify the Activities and Users Associated with Accounting</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4"/>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406400" lvl="0" indent="-406400" algn="l" rtl="0">
              <a:lnSpc>
                <a:spcPct val="100000"/>
              </a:lnSpc>
              <a:spcBef>
                <a:spcPts val="0"/>
              </a:spcBef>
              <a:spcAft>
                <a:spcPts val="0"/>
              </a:spcAft>
              <a:buClr>
                <a:schemeClr val="dk1"/>
              </a:buClr>
              <a:buSzPts val="2470"/>
              <a:buFont typeface="Calibri" panose="020F0502020204030204"/>
              <a:buNone/>
            </a:pPr>
            <a:r>
              <a:rPr lang="en-US" sz="2600" b="1">
                <a:latin typeface="Calibri" panose="020F0502020204030204"/>
                <a:ea typeface="Calibri" panose="020F0502020204030204"/>
                <a:cs typeface="Calibri" panose="020F0502020204030204"/>
                <a:sym typeface="Calibri" panose="020F0502020204030204"/>
              </a:rPr>
              <a:t>Accounting</a:t>
            </a:r>
            <a:r>
              <a:rPr lang="en-US" sz="2600">
                <a:latin typeface="Calibri" panose="020F0502020204030204"/>
                <a:ea typeface="Calibri" panose="020F0502020204030204"/>
                <a:cs typeface="Calibri" panose="020F0502020204030204"/>
                <a:sym typeface="Calibri" panose="020F0502020204030204"/>
              </a:rPr>
              <a:t> consists of </a:t>
            </a:r>
            <a:r>
              <a:rPr lang="en-US" sz="2600">
                <a:solidFill>
                  <a:srgbClr val="FF0000"/>
                </a:solidFill>
                <a:latin typeface="Calibri" panose="020F0502020204030204"/>
                <a:ea typeface="Calibri" panose="020F0502020204030204"/>
                <a:cs typeface="Calibri" panose="020F0502020204030204"/>
                <a:sym typeface="Calibri" panose="020F0502020204030204"/>
              </a:rPr>
              <a:t>three basic activities</a:t>
            </a:r>
            <a:r>
              <a:rPr lang="en-US" sz="2600">
                <a:latin typeface="Calibri" panose="020F0502020204030204"/>
                <a:ea typeface="Calibri" panose="020F0502020204030204"/>
                <a:cs typeface="Calibri" panose="020F0502020204030204"/>
                <a:sym typeface="Calibri" panose="020F0502020204030204"/>
              </a:rPr>
              <a:t>—it</a:t>
            </a:r>
            <a:endParaRPr lang="en-US" sz="2600">
              <a:latin typeface="Calibri" panose="020F0502020204030204"/>
              <a:ea typeface="Calibri" panose="020F0502020204030204"/>
              <a:cs typeface="Calibri" panose="020F0502020204030204"/>
              <a:sym typeface="Calibri" panose="020F0502020204030204"/>
            </a:endParaRPr>
          </a:p>
          <a:p>
            <a:pPr marL="1541780" lvl="1" indent="-1541780" algn="l" rtl="0">
              <a:lnSpc>
                <a:spcPct val="100000"/>
              </a:lnSpc>
              <a:spcBef>
                <a:spcPts val="1000"/>
              </a:spcBef>
              <a:spcAft>
                <a:spcPts val="0"/>
              </a:spcAft>
              <a:buClr>
                <a:srgbClr val="911B21"/>
              </a:buClr>
              <a:buSzPts val="2600"/>
              <a:buNone/>
            </a:pPr>
            <a:r>
              <a:rPr lang="en-US" sz="2600" b="1">
                <a:solidFill>
                  <a:srgbClr val="FF0000"/>
                </a:solidFill>
                <a:latin typeface="Calibri" panose="020F0502020204030204"/>
                <a:ea typeface="Calibri" panose="020F0502020204030204"/>
                <a:cs typeface="Calibri" panose="020F0502020204030204"/>
                <a:sym typeface="Calibri" panose="020F0502020204030204"/>
              </a:rPr>
              <a:t>Identifies</a:t>
            </a:r>
            <a:r>
              <a:rPr lang="en-US" sz="2600" b="1">
                <a:solidFill>
                  <a:srgbClr val="002060"/>
                </a:solidFill>
                <a:latin typeface="Calibri" panose="020F0502020204030204"/>
                <a:ea typeface="Calibri" panose="020F0502020204030204"/>
                <a:cs typeface="Calibri" panose="020F0502020204030204"/>
                <a:sym typeface="Calibri" panose="020F0502020204030204"/>
              </a:rPr>
              <a:t> </a:t>
            </a:r>
            <a:r>
              <a:rPr lang="en-US" sz="2600">
                <a:latin typeface="Calibri" panose="020F0502020204030204"/>
                <a:ea typeface="Calibri" panose="020F0502020204030204"/>
                <a:cs typeface="Calibri" panose="020F0502020204030204"/>
                <a:sym typeface="Calibri" panose="020F0502020204030204"/>
              </a:rPr>
              <a:t>– </a:t>
            </a:r>
            <a:r>
              <a:rPr lang="en-US" sz="2600">
                <a:solidFill>
                  <a:srgbClr val="0033CC"/>
                </a:solidFill>
                <a:latin typeface="Calibri" panose="020F0502020204030204"/>
                <a:ea typeface="Calibri" panose="020F0502020204030204"/>
                <a:cs typeface="Calibri" panose="020F0502020204030204"/>
                <a:sym typeface="Calibri" panose="020F0502020204030204"/>
              </a:rPr>
              <a:t>(i) </a:t>
            </a:r>
            <a:r>
              <a:rPr lang="en-US" sz="2400">
                <a:solidFill>
                  <a:srgbClr val="0033CC"/>
                </a:solidFill>
                <a:latin typeface="Calibri" panose="020F0502020204030204"/>
                <a:ea typeface="Calibri" panose="020F0502020204030204"/>
                <a:cs typeface="Calibri" panose="020F0502020204030204"/>
                <a:sym typeface="Calibri" panose="020F0502020204030204"/>
              </a:rPr>
              <a:t>money measurement, (ii) at least two parties/accounts and (iii) change the Financial Position</a:t>
            </a:r>
            <a:r>
              <a:rPr lang="en-US" sz="2400">
                <a:latin typeface="Calibri" panose="020F0502020204030204"/>
                <a:ea typeface="Calibri" panose="020F0502020204030204"/>
                <a:cs typeface="Calibri" panose="020F0502020204030204"/>
                <a:sym typeface="Calibri" panose="020F0502020204030204"/>
              </a:rPr>
              <a:t> of the entity/organization.</a:t>
            </a:r>
            <a:endParaRPr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600"/>
              <a:buFont typeface="Arial" panose="020B0604020202020204"/>
              <a:buChar char="•"/>
            </a:pPr>
            <a:r>
              <a:rPr lang="en-US" sz="2600">
                <a:solidFill>
                  <a:srgbClr val="FF0000"/>
                </a:solidFill>
                <a:latin typeface="Calibri" panose="020F0502020204030204"/>
                <a:ea typeface="Calibri" panose="020F0502020204030204"/>
                <a:cs typeface="Calibri" panose="020F0502020204030204"/>
                <a:sym typeface="Calibri" panose="020F0502020204030204"/>
              </a:rPr>
              <a:t>records</a:t>
            </a:r>
            <a:r>
              <a:rPr lang="en-US" sz="2600">
                <a:latin typeface="Calibri" panose="020F0502020204030204"/>
                <a:ea typeface="Calibri" panose="020F0502020204030204"/>
                <a:cs typeface="Calibri" panose="020F0502020204030204"/>
                <a:sym typeface="Calibri" panose="020F0502020204030204"/>
              </a:rPr>
              <a:t>, and</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600"/>
              <a:buFont typeface="Arial" panose="020B0604020202020204"/>
              <a:buChar char="•"/>
            </a:pPr>
            <a:r>
              <a:rPr lang="en-US" sz="2600">
                <a:solidFill>
                  <a:srgbClr val="FF0000"/>
                </a:solidFill>
                <a:latin typeface="Calibri" panose="020F0502020204030204"/>
                <a:ea typeface="Calibri" panose="020F0502020204030204"/>
                <a:cs typeface="Calibri" panose="020F0502020204030204"/>
                <a:sym typeface="Calibri" panose="020F0502020204030204"/>
              </a:rPr>
              <a:t>communicates</a:t>
            </a:r>
            <a:endParaRPr lang="en-US" sz="2600">
              <a:solidFill>
                <a:srgbClr val="FF0000"/>
              </a:solidFill>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555"/>
              </a:spcBef>
              <a:spcAft>
                <a:spcPts val="0"/>
              </a:spcAft>
              <a:buClr>
                <a:srgbClr val="B11116"/>
              </a:buClr>
              <a:buSzPts val="2600"/>
              <a:buNone/>
            </a:pPr>
            <a:r>
              <a:rPr lang="en-US" sz="2600">
                <a:latin typeface="Calibri" panose="020F0502020204030204"/>
                <a:ea typeface="Calibri" panose="020F0502020204030204"/>
                <a:cs typeface="Calibri" panose="020F0502020204030204"/>
                <a:sym typeface="Calibri" panose="020F0502020204030204"/>
              </a:rPr>
              <a:t>the </a:t>
            </a:r>
            <a:r>
              <a:rPr lang="en-US" sz="2600" b="1">
                <a:solidFill>
                  <a:srgbClr val="0033CC"/>
                </a:solidFill>
                <a:latin typeface="Calibri" panose="020F0502020204030204"/>
                <a:ea typeface="Calibri" panose="020F0502020204030204"/>
                <a:cs typeface="Calibri" panose="020F0502020204030204"/>
                <a:sym typeface="Calibri" panose="020F0502020204030204"/>
              </a:rPr>
              <a:t>economic events / transactions </a:t>
            </a:r>
            <a:r>
              <a:rPr lang="en-US" sz="2600">
                <a:latin typeface="Calibri" panose="020F0502020204030204"/>
                <a:ea typeface="Calibri" panose="020F0502020204030204"/>
                <a:cs typeface="Calibri" panose="020F0502020204030204"/>
                <a:sym typeface="Calibri" panose="020F0502020204030204"/>
              </a:rPr>
              <a:t>of </a:t>
            </a:r>
            <a:r>
              <a:rPr lang="en-US" sz="2600" i="1">
                <a:latin typeface="Calibri" panose="020F0502020204030204"/>
                <a:ea typeface="Calibri" panose="020F0502020204030204"/>
                <a:cs typeface="Calibri" panose="020F0502020204030204"/>
                <a:sym typeface="Calibri" panose="020F0502020204030204"/>
              </a:rPr>
              <a:t>an organization </a:t>
            </a:r>
            <a:r>
              <a:rPr lang="en-US" sz="2600">
                <a:latin typeface="Calibri" panose="020F0502020204030204"/>
                <a:ea typeface="Calibri" panose="020F0502020204030204"/>
                <a:cs typeface="Calibri" panose="020F0502020204030204"/>
                <a:sym typeface="Calibri" panose="020F0502020204030204"/>
              </a:rPr>
              <a:t>to </a:t>
            </a:r>
            <a:r>
              <a:rPr lang="en-US" sz="2600" b="1">
                <a:solidFill>
                  <a:srgbClr val="0033CC"/>
                </a:solidFill>
                <a:latin typeface="Calibri" panose="020F0502020204030204"/>
                <a:ea typeface="Calibri" panose="020F0502020204030204"/>
                <a:cs typeface="Calibri" panose="020F0502020204030204"/>
                <a:sym typeface="Calibri" panose="020F0502020204030204"/>
              </a:rPr>
              <a:t>interested users</a:t>
            </a:r>
            <a:r>
              <a:rPr lang="en-US" sz="2600">
                <a:latin typeface="Calibri" panose="020F0502020204030204"/>
                <a:ea typeface="Calibri" panose="020F0502020204030204"/>
                <a:cs typeface="Calibri" panose="020F0502020204030204"/>
                <a:sym typeface="Calibri" panose="020F0502020204030204"/>
              </a:rPr>
              <a:t>.</a:t>
            </a:r>
            <a:endParaRPr lang="en-US" sz="2600">
              <a:latin typeface="Calibri" panose="020F0502020204030204"/>
              <a:ea typeface="Calibri" panose="020F0502020204030204"/>
              <a:cs typeface="Calibri" panose="020F0502020204030204"/>
              <a:sym typeface="Calibri" panose="020F0502020204030204"/>
            </a:endParaRPr>
          </a:p>
        </p:txBody>
      </p:sp>
      <p:sp>
        <p:nvSpPr>
          <p:cNvPr id="190" name="Google Shape;190;p4"/>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85" name="Shape 485"/>
        <p:cNvGrpSpPr/>
        <p:nvPr/>
      </p:nvGrpSpPr>
      <p:grpSpPr>
        <a:xfrm>
          <a:off x="0" y="0"/>
          <a:ext cx="0" cy="0"/>
          <a:chOff x="0" y="0"/>
          <a:chExt cx="0" cy="0"/>
        </a:xfrm>
      </p:grpSpPr>
      <p:sp>
        <p:nvSpPr>
          <p:cNvPr id="486" name="Google Shape;486;p4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3: Stockholders’ Equity Effects</a:t>
            </a:r>
            <a:endParaRPr lang="en-US">
              <a:latin typeface="Calibri" panose="020F0502020204030204"/>
              <a:ea typeface="Calibri" panose="020F0502020204030204"/>
              <a:cs typeface="Calibri" panose="020F0502020204030204"/>
              <a:sym typeface="Calibri" panose="020F0502020204030204"/>
            </a:endParaRPr>
          </a:p>
        </p:txBody>
      </p:sp>
      <p:sp>
        <p:nvSpPr>
          <p:cNvPr id="487" name="Google Shape;487;p40"/>
          <p:cNvSpPr txBox="1"/>
          <p:nvPr>
            <p:ph type="body" idx="1"/>
          </p:nvPr>
        </p:nvSpPr>
        <p:spPr>
          <a:xfrm>
            <a:off x="304800" y="1752600"/>
            <a:ext cx="8534400" cy="144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US" sz="2800">
                <a:latin typeface="Calibri" panose="020F0502020204030204"/>
                <a:ea typeface="Calibri" panose="020F0502020204030204"/>
                <a:cs typeface="Calibri" panose="020F0502020204030204"/>
                <a:sym typeface="Calibri" panose="020F0502020204030204"/>
              </a:rPr>
              <a:t>Classify the following items as issuance of stock, dividends, revenues, or expenses. Then indicate whether each item increases or decreases stockholders’ equity.</a:t>
            </a:r>
            <a:endParaRPr lang="en-US" sz="2800">
              <a:latin typeface="Calibri" panose="020F0502020204030204"/>
              <a:ea typeface="Calibri" panose="020F0502020204030204"/>
              <a:cs typeface="Calibri" panose="020F0502020204030204"/>
              <a:sym typeface="Calibri" panose="020F0502020204030204"/>
            </a:endParaRPr>
          </a:p>
        </p:txBody>
      </p:sp>
      <p:sp>
        <p:nvSpPr>
          <p:cNvPr id="488" name="Google Shape;488;p40"/>
          <p:cNvSpPr txBox="1"/>
          <p:nvPr>
            <p:ph type="body" idx="5"/>
          </p:nvPr>
        </p:nvSpPr>
        <p:spPr>
          <a:xfrm>
            <a:off x="177800" y="3681443"/>
            <a:ext cx="4622800" cy="2542008"/>
          </a:xfrm>
          <a:prstGeom prst="rect">
            <a:avLst/>
          </a:prstGeom>
          <a:noFill/>
          <a:ln>
            <a:noFill/>
          </a:ln>
        </p:spPr>
        <p:txBody>
          <a:bodyPr spcFirstLastPara="1" wrap="square" lIns="91425" tIns="45700" rIns="91425" bIns="45700" anchor="t" anchorCtr="0">
            <a:noAutofit/>
          </a:bodyPr>
          <a:lstStyle/>
          <a:p>
            <a:pPr marL="402590" lvl="0" indent="-402590" algn="l" rtl="0">
              <a:lnSpc>
                <a:spcPct val="100000"/>
              </a:lnSpc>
              <a:spcBef>
                <a:spcPts val="0"/>
              </a:spcBef>
              <a:spcAft>
                <a:spcPts val="0"/>
              </a:spcAft>
              <a:buClr>
                <a:srgbClr val="911B21"/>
              </a:buClr>
              <a:buSzPts val="2600"/>
              <a:buFont typeface="Arial" panose="020B0604020202020204"/>
              <a:buAutoNum type="arabicPeriod"/>
            </a:pPr>
            <a:r>
              <a:rPr lang="en-US" sz="2600">
                <a:latin typeface="Calibri" panose="020F0502020204030204"/>
                <a:ea typeface="Calibri" panose="020F0502020204030204"/>
                <a:cs typeface="Calibri" panose="020F0502020204030204"/>
                <a:sym typeface="Calibri" panose="020F0502020204030204"/>
              </a:rPr>
              <a:t>Rent Expense</a:t>
            </a:r>
            <a:endParaRPr lang="en-US" sz="2600">
              <a:latin typeface="Calibri" panose="020F0502020204030204"/>
              <a:ea typeface="Calibri" panose="020F0502020204030204"/>
              <a:cs typeface="Calibri" panose="020F0502020204030204"/>
              <a:sym typeface="Calibri" panose="020F0502020204030204"/>
            </a:endParaRPr>
          </a:p>
          <a:p>
            <a:pPr marL="402590" lvl="0" indent="-402590" algn="l" rtl="0">
              <a:lnSpc>
                <a:spcPct val="100000"/>
              </a:lnSpc>
              <a:spcBef>
                <a:spcPts val="555"/>
              </a:spcBef>
              <a:spcAft>
                <a:spcPts val="0"/>
              </a:spcAft>
              <a:buClr>
                <a:srgbClr val="911B21"/>
              </a:buClr>
              <a:buSzPts val="2600"/>
              <a:buFont typeface="Arial" panose="020B0604020202020204"/>
              <a:buAutoNum type="arabicPeriod"/>
            </a:pPr>
            <a:r>
              <a:rPr lang="en-US" sz="2600">
                <a:latin typeface="Calibri" panose="020F0502020204030204"/>
                <a:ea typeface="Calibri" panose="020F0502020204030204"/>
                <a:cs typeface="Calibri" panose="020F0502020204030204"/>
                <a:sym typeface="Calibri" panose="020F0502020204030204"/>
              </a:rPr>
              <a:t>Service Revenue</a:t>
            </a:r>
            <a:endParaRPr lang="en-US" sz="2600">
              <a:latin typeface="Calibri" panose="020F0502020204030204"/>
              <a:ea typeface="Calibri" panose="020F0502020204030204"/>
              <a:cs typeface="Calibri" panose="020F0502020204030204"/>
              <a:sym typeface="Calibri" panose="020F0502020204030204"/>
            </a:endParaRPr>
          </a:p>
          <a:p>
            <a:pPr marL="402590" lvl="0" indent="-402590" algn="l" rtl="0">
              <a:lnSpc>
                <a:spcPct val="100000"/>
              </a:lnSpc>
              <a:spcBef>
                <a:spcPts val="555"/>
              </a:spcBef>
              <a:spcAft>
                <a:spcPts val="0"/>
              </a:spcAft>
              <a:buClr>
                <a:srgbClr val="911B21"/>
              </a:buClr>
              <a:buSzPts val="2600"/>
              <a:buFont typeface="Arial" panose="020B0604020202020204"/>
              <a:buAutoNum type="arabicPeriod"/>
            </a:pPr>
            <a:r>
              <a:rPr lang="en-US" sz="2600">
                <a:latin typeface="Calibri" panose="020F0502020204030204"/>
                <a:ea typeface="Calibri" panose="020F0502020204030204"/>
                <a:cs typeface="Calibri" panose="020F0502020204030204"/>
                <a:sym typeface="Calibri" panose="020F0502020204030204"/>
              </a:rPr>
              <a:t>Dividends</a:t>
            </a:r>
            <a:endParaRPr lang="en-US" sz="2600">
              <a:latin typeface="Calibri" panose="020F0502020204030204"/>
              <a:ea typeface="Calibri" panose="020F0502020204030204"/>
              <a:cs typeface="Calibri" panose="020F0502020204030204"/>
              <a:sym typeface="Calibri" panose="020F0502020204030204"/>
            </a:endParaRPr>
          </a:p>
          <a:p>
            <a:pPr marL="402590" lvl="0" indent="-402590" algn="l" rtl="0">
              <a:lnSpc>
                <a:spcPct val="100000"/>
              </a:lnSpc>
              <a:spcBef>
                <a:spcPts val="555"/>
              </a:spcBef>
              <a:spcAft>
                <a:spcPts val="0"/>
              </a:spcAft>
              <a:buClr>
                <a:srgbClr val="911B21"/>
              </a:buClr>
              <a:buSzPts val="2600"/>
              <a:buFont typeface="Arial" panose="020B0604020202020204"/>
              <a:buAutoNum type="arabicPeriod"/>
            </a:pPr>
            <a:r>
              <a:rPr lang="en-US" sz="2600">
                <a:latin typeface="Calibri" panose="020F0502020204030204"/>
                <a:ea typeface="Calibri" panose="020F0502020204030204"/>
                <a:cs typeface="Calibri" panose="020F0502020204030204"/>
                <a:sym typeface="Calibri" panose="020F0502020204030204"/>
              </a:rPr>
              <a:t>Salaries and Wages Expense</a:t>
            </a:r>
            <a:endParaRPr lang="en-US" sz="2600">
              <a:latin typeface="Calibri" panose="020F0502020204030204"/>
              <a:ea typeface="Calibri" panose="020F0502020204030204"/>
              <a:cs typeface="Calibri" panose="020F0502020204030204"/>
              <a:sym typeface="Calibri" panose="020F0502020204030204"/>
            </a:endParaRPr>
          </a:p>
        </p:txBody>
      </p:sp>
      <p:graphicFrame>
        <p:nvGraphicFramePr>
          <p:cNvPr id="489" name="Google Shape;489;p40"/>
          <p:cNvGraphicFramePr/>
          <p:nvPr/>
        </p:nvGraphicFramePr>
        <p:xfrm>
          <a:off x="4598762" y="3264232"/>
          <a:ext cx="4363275" cy="3000000"/>
        </p:xfrm>
        <a:graphic>
          <a:graphicData uri="http://schemas.openxmlformats.org/drawingml/2006/table">
            <a:tbl>
              <a:tblPr firstRow="1" bandRow="1">
                <a:noFill/>
                <a:tableStyleId>{B0F962D6-B9A0-4496-8093-3AE64DEFAC53}</a:tableStyleId>
              </a:tblPr>
              <a:tblGrid>
                <a:gridCol w="2001075"/>
                <a:gridCol w="2362200"/>
              </a:tblGrid>
              <a:tr h="370850">
                <a:tc>
                  <a:txBody>
                    <a:bodyPr/>
                    <a:lstStyle/>
                    <a:p>
                      <a:pPr marL="0" marR="0" lvl="0" indent="0" algn="ctr"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Classification</a:t>
                      </a:r>
                      <a:endParaRPr sz="240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Effect on Equity</a:t>
                      </a:r>
                      <a:endParaRPr sz="240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1. Expense</a:t>
                      </a:r>
                      <a:endParaRPr sz="2400" b="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Decrease</a:t>
                      </a:r>
                      <a:endParaRPr sz="2400" b="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2. Revenue</a:t>
                      </a:r>
                      <a:endParaRPr sz="2400" b="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Increase</a:t>
                      </a:r>
                      <a:endParaRPr sz="2400" b="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   3. Dividends</a:t>
                      </a:r>
                      <a:endParaRPr sz="2400" b="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Decrease</a:t>
                      </a:r>
                      <a:endParaRPr sz="2400" b="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   4. Expense</a:t>
                      </a:r>
                      <a:endParaRPr sz="2400" b="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2400"/>
                        <a:buFont typeface="Calibri" panose="020F0502020204030204"/>
                        <a:buNone/>
                      </a:pPr>
                      <a:r>
                        <a:rPr lang="en-US" sz="2400" u="none" strike="noStrike" cap="none">
                          <a:latin typeface="Calibri" panose="020F0502020204030204"/>
                          <a:ea typeface="Calibri" panose="020F0502020204030204"/>
                          <a:cs typeface="Calibri" panose="020F0502020204030204"/>
                          <a:sym typeface="Calibri" panose="020F0502020204030204"/>
                        </a:rPr>
                        <a:t>Decrease</a:t>
                      </a:r>
                      <a:endParaRPr sz="2400" b="0" u="none" strike="noStrike" cap="none">
                        <a:solidFill>
                          <a:schemeClr val="dk1"/>
                        </a:solidFill>
                        <a:latin typeface="Calibri" panose="020F0502020204030204"/>
                        <a:ea typeface="Calibri" panose="020F0502020204030204"/>
                        <a:cs typeface="Calibri" panose="020F0502020204030204"/>
                        <a:sym typeface="Calibri" panose="020F0502020204030204"/>
                      </a:endParaRPr>
                    </a:p>
                  </a:txBody>
                  <a:tcPr marL="91450" marR="91450" marT="45725" marB="45725"/>
                </a:tc>
              </a:tr>
            </a:tbl>
          </a:graphicData>
        </a:graphic>
      </p:graphicFrame>
      <p:sp>
        <p:nvSpPr>
          <p:cNvPr id="490" name="Google Shape;490;p40"/>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3</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94" name="Shape 494"/>
        <p:cNvGrpSpPr/>
        <p:nvPr/>
      </p:nvGrpSpPr>
      <p:grpSpPr>
        <a:xfrm>
          <a:off x="0" y="0"/>
          <a:ext cx="0" cy="0"/>
          <a:chOff x="0" y="0"/>
          <a:chExt cx="0" cy="0"/>
        </a:xfrm>
      </p:grpSpPr>
      <p:sp>
        <p:nvSpPr>
          <p:cNvPr id="495" name="Google Shape;495;p41"/>
          <p:cNvSpPr txBox="1"/>
          <p:nvPr>
            <p:ph type="title"/>
          </p:nvPr>
        </p:nvSpPr>
        <p:spPr>
          <a:xfrm>
            <a:off x="0" y="457200"/>
            <a:ext cx="9144000" cy="1217488"/>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2800"/>
              <a:buFont typeface="Calibri" panose="020F0502020204030204"/>
              <a:buNone/>
            </a:pPr>
            <a:r>
              <a:rPr lang="en-US" sz="2800">
                <a:solidFill>
                  <a:srgbClr val="911621"/>
                </a:solidFill>
                <a:latin typeface="Calibri" panose="020F0502020204030204"/>
                <a:ea typeface="Calibri" panose="020F0502020204030204"/>
                <a:cs typeface="Calibri" panose="020F0502020204030204"/>
                <a:sym typeface="Calibri" panose="020F0502020204030204"/>
              </a:rPr>
              <a:t>LEARNING OBJECTIVE 4</a:t>
            </a:r>
            <a:br>
              <a:rPr lang="en-US" sz="2800">
                <a:solidFill>
                  <a:srgbClr val="911621"/>
                </a:solidFill>
                <a:latin typeface="Calibri" panose="020F0502020204030204"/>
                <a:ea typeface="Calibri" panose="020F0502020204030204"/>
                <a:cs typeface="Calibri" panose="020F0502020204030204"/>
                <a:sym typeface="Calibri" panose="020F0502020204030204"/>
              </a:rPr>
            </a:br>
            <a:r>
              <a:rPr lang="en-US" sz="2800">
                <a:solidFill>
                  <a:schemeClr val="dk1"/>
                </a:solidFill>
                <a:latin typeface="Calibri" panose="020F0502020204030204"/>
                <a:ea typeface="Calibri" panose="020F0502020204030204"/>
                <a:cs typeface="Calibri" panose="020F0502020204030204"/>
                <a:sym typeface="Calibri" panose="020F0502020204030204"/>
              </a:rPr>
              <a:t>Analyze the Effects of Business Transactions on the Accounting Equation</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6" name="Google Shape;496;p41"/>
          <p:cNvSpPr txBox="1"/>
          <p:nvPr>
            <p:ph type="body" idx="1"/>
          </p:nvPr>
        </p:nvSpPr>
        <p:spPr>
          <a:xfrm>
            <a:off x="304800" y="1752600"/>
            <a:ext cx="8534400" cy="24117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00000"/>
              </a:buClr>
              <a:buSzPts val="2080"/>
              <a:buNone/>
            </a:pPr>
            <a:r>
              <a:rPr lang="en-US" sz="2600" b="1">
                <a:latin typeface="Calibri" panose="020F0502020204030204"/>
                <a:ea typeface="Calibri" panose="020F0502020204030204"/>
                <a:cs typeface="Calibri" panose="020F0502020204030204"/>
                <a:sym typeface="Calibri" panose="020F0502020204030204"/>
              </a:rPr>
              <a:t>Transactions</a:t>
            </a:r>
            <a:r>
              <a:rPr lang="en-US" sz="2600">
                <a:latin typeface="Calibri" panose="020F0502020204030204"/>
                <a:ea typeface="Calibri" panose="020F0502020204030204"/>
                <a:cs typeface="Calibri" panose="020F0502020204030204"/>
                <a:sym typeface="Calibri" panose="020F0502020204030204"/>
              </a:rPr>
              <a:t> are a business’s economic events recorded by accountants.</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May be</a:t>
            </a:r>
            <a:r>
              <a:rPr lang="en-US" sz="2600" b="1">
                <a:latin typeface="Calibri" panose="020F0502020204030204"/>
                <a:ea typeface="Calibri" panose="020F0502020204030204"/>
                <a:cs typeface="Calibri" panose="020F0502020204030204"/>
                <a:sym typeface="Calibri" panose="020F0502020204030204"/>
              </a:rPr>
              <a:t> external</a:t>
            </a:r>
            <a:r>
              <a:rPr lang="en-US" sz="2600">
                <a:latin typeface="Calibri" panose="020F0502020204030204"/>
                <a:ea typeface="Calibri" panose="020F0502020204030204"/>
                <a:cs typeface="Calibri" panose="020F0502020204030204"/>
                <a:sym typeface="Calibri" panose="020F0502020204030204"/>
              </a:rPr>
              <a:t> or </a:t>
            </a:r>
            <a:r>
              <a:rPr lang="en-US" sz="2600" b="1">
                <a:latin typeface="Calibri" panose="020F0502020204030204"/>
                <a:ea typeface="Calibri" panose="020F0502020204030204"/>
                <a:cs typeface="Calibri" panose="020F0502020204030204"/>
                <a:sym typeface="Calibri" panose="020F0502020204030204"/>
              </a:rPr>
              <a:t>internal</a:t>
            </a:r>
            <a:r>
              <a:rPr lang="en-US" sz="2600">
                <a:latin typeface="Calibri" panose="020F0502020204030204"/>
                <a:ea typeface="Calibri" panose="020F0502020204030204"/>
                <a:cs typeface="Calibri" panose="020F0502020204030204"/>
                <a:sym typeface="Calibri" panose="020F0502020204030204"/>
              </a:rPr>
              <a:t>.</a:t>
            </a:r>
            <a:endParaRPr lang="en-US"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0"/>
              </a:spcBef>
              <a:spcAft>
                <a:spcPts val="0"/>
              </a:spcAft>
              <a:buClr>
                <a:srgbClr val="911B21"/>
              </a:buClr>
              <a:buSzPts val="2600"/>
              <a:buFont typeface="Arial" panose="020B0604020202020204"/>
              <a:buChar char="•"/>
            </a:pPr>
            <a:r>
              <a:rPr lang="en-US" sz="2600" b="1">
                <a:solidFill>
                  <a:srgbClr val="FF0000"/>
                </a:solidFill>
                <a:latin typeface="Calibri" panose="020F0502020204030204"/>
                <a:ea typeface="Calibri" panose="020F0502020204030204"/>
                <a:cs typeface="Calibri" panose="020F0502020204030204"/>
                <a:sym typeface="Calibri" panose="020F0502020204030204"/>
              </a:rPr>
              <a:t>Not all activities represent transactions</a:t>
            </a:r>
            <a:r>
              <a:rPr lang="en-US" sz="2600">
                <a:latin typeface="Calibri" panose="020F0502020204030204"/>
                <a:ea typeface="Calibri" panose="020F0502020204030204"/>
                <a:cs typeface="Calibri" panose="020F0502020204030204"/>
                <a:sym typeface="Calibri" panose="020F0502020204030204"/>
              </a:rPr>
              <a:t>. </a:t>
            </a:r>
            <a:r>
              <a:rPr lang="en-US" sz="2000">
                <a:latin typeface="Calibri" panose="020F0502020204030204"/>
                <a:ea typeface="Calibri" panose="020F0502020204030204"/>
                <a:cs typeface="Calibri" panose="020F0502020204030204"/>
                <a:sym typeface="Calibri" panose="020F0502020204030204"/>
              </a:rPr>
              <a:t>Money, dual effect, changed the financial position of the business.</a:t>
            </a:r>
            <a:endParaRPr sz="26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0"/>
              </a:spcBef>
              <a:spcAft>
                <a:spcPts val="0"/>
              </a:spcAft>
              <a:buClr>
                <a:srgbClr val="911B21"/>
              </a:buClr>
              <a:buSzPts val="2600"/>
              <a:buFont typeface="Arial" panose="020B0604020202020204"/>
              <a:buChar char="•"/>
            </a:pPr>
            <a:r>
              <a:rPr lang="en-US" sz="2600">
                <a:latin typeface="Calibri" panose="020F0502020204030204"/>
                <a:ea typeface="Calibri" panose="020F0502020204030204"/>
                <a:cs typeface="Calibri" panose="020F0502020204030204"/>
                <a:sym typeface="Calibri" panose="020F0502020204030204"/>
              </a:rPr>
              <a:t>Have a </a:t>
            </a:r>
            <a:r>
              <a:rPr lang="en-US" sz="2600">
                <a:solidFill>
                  <a:srgbClr val="FF0000"/>
                </a:solidFill>
                <a:latin typeface="Calibri" panose="020F0502020204030204"/>
                <a:ea typeface="Calibri" panose="020F0502020204030204"/>
                <a:cs typeface="Calibri" panose="020F0502020204030204"/>
                <a:sym typeface="Calibri" panose="020F0502020204030204"/>
              </a:rPr>
              <a:t>dual effect </a:t>
            </a:r>
            <a:r>
              <a:rPr lang="en-US" sz="2600">
                <a:latin typeface="Calibri" panose="020F0502020204030204"/>
                <a:ea typeface="Calibri" panose="020F0502020204030204"/>
                <a:cs typeface="Calibri" panose="020F0502020204030204"/>
                <a:sym typeface="Calibri" panose="020F0502020204030204"/>
              </a:rPr>
              <a:t>on the accounting equation.</a:t>
            </a:r>
            <a:endParaRPr lang="en-US" sz="2600">
              <a:latin typeface="Calibri" panose="020F0502020204030204"/>
              <a:ea typeface="Calibri" panose="020F0502020204030204"/>
              <a:cs typeface="Calibri" panose="020F0502020204030204"/>
              <a:sym typeface="Calibri" panose="020F0502020204030204"/>
            </a:endParaRPr>
          </a:p>
        </p:txBody>
      </p:sp>
      <p:pic>
        <p:nvPicPr>
          <p:cNvPr id="497" name="Google Shape;497;p41" descr="A flow diagram shows nine steps involved in the accounting cycle as analyze business transactions (highlighted), journalize, post, trial balance, adjusting entries, adjusted trial balance, financial statements, closing entries and post-closing entries from left to right."/>
          <p:cNvPicPr preferRelativeResize="0"/>
          <p:nvPr>
            <p:ph type="pic" idx="2"/>
          </p:nvPr>
        </p:nvPicPr>
        <p:blipFill rotWithShape="1">
          <a:blip r:embed="rId1"/>
          <a:srcRect/>
          <a:stretch>
            <a:fillRect/>
          </a:stretch>
        </p:blipFill>
        <p:spPr>
          <a:xfrm>
            <a:off x="184932" y="5056370"/>
            <a:ext cx="8749622" cy="969486"/>
          </a:xfrm>
          <a:prstGeom prst="rect">
            <a:avLst/>
          </a:prstGeom>
          <a:noFill/>
          <a:ln>
            <a:noFill/>
          </a:ln>
        </p:spPr>
      </p:pic>
      <p:sp>
        <p:nvSpPr>
          <p:cNvPr id="498" name="Google Shape;498;p41"/>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
        <p:nvSpPr>
          <p:cNvPr id="499" name="Google Shape;499;p41"/>
          <p:cNvSpPr/>
          <p:nvPr/>
        </p:nvSpPr>
        <p:spPr>
          <a:xfrm>
            <a:off x="450511" y="4164376"/>
            <a:ext cx="8496300" cy="158504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Assets</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Liabilities</a:t>
            </a: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 + Stockholders’ Equity</a:t>
            </a:r>
            <a:endPar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just" rtl="0">
              <a:spcBef>
                <a:spcPts val="0"/>
              </a:spcBef>
              <a:spcAft>
                <a:spcPts val="0"/>
              </a:spcAft>
              <a:buNone/>
            </a:pPr>
            <a:r>
              <a:rPr lang="en-US" sz="2000" b="1" i="0" u="none" strike="noStrike" cap="none">
                <a:solidFill>
                  <a:srgbClr val="0033CC"/>
                </a:solidFill>
                <a:latin typeface="Calibri" panose="020F0502020204030204"/>
                <a:ea typeface="Calibri" panose="020F0502020204030204"/>
                <a:cs typeface="Calibri" panose="020F0502020204030204"/>
                <a:sym typeface="Calibri" panose="020F0502020204030204"/>
              </a:rPr>
              <a:t>500000 =			500000</a:t>
            </a:r>
            <a:endParaRPr lang="en-US" sz="2000" b="1" i="0" u="none" strike="noStrike" cap="none">
              <a:solidFill>
                <a:srgbClr val="0033CC"/>
              </a:solidFill>
              <a:latin typeface="Calibri" panose="020F0502020204030204"/>
              <a:ea typeface="Calibri" panose="020F0502020204030204"/>
              <a:cs typeface="Calibri" panose="020F0502020204030204"/>
              <a:sym typeface="Calibri" panose="020F0502020204030204"/>
            </a:endParaRPr>
          </a:p>
          <a:p>
            <a:pPr marL="0" marR="0" lvl="0" indent="0" algn="just" rtl="0">
              <a:spcBef>
                <a:spcPts val="0"/>
              </a:spcBef>
              <a:spcAft>
                <a:spcPts val="0"/>
              </a:spcAft>
              <a:buNone/>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300000 = 300000</a:t>
            </a:r>
            <a:endPar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625"/>
              </a:spcBef>
              <a:spcAft>
                <a:spcPts val="0"/>
              </a:spcAft>
              <a:buNone/>
            </a:pPr>
            <a:endParaRPr sz="32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p4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Transaction or Not?</a:t>
            </a:r>
            <a:endParaRPr sz="4400">
              <a:latin typeface="Calibri" panose="020F0502020204030204"/>
              <a:ea typeface="Calibri" panose="020F0502020204030204"/>
              <a:cs typeface="Calibri" panose="020F0502020204030204"/>
              <a:sym typeface="Calibri" panose="020F0502020204030204"/>
            </a:endParaRPr>
          </a:p>
        </p:txBody>
      </p:sp>
      <p:pic>
        <p:nvPicPr>
          <p:cNvPr id="505" name="Google Shape;505;p42" descr="An illustration shows transaction identification process. The three rows in the illustration depict events, criterion, and record or don’t record.  The first row labeled events. There are three images in the first row: the first image shows a man holding a package labeled DELL, a building behind him is labeled chip city, the text below reads, purchase computer, yes, record; the second image shows two men and a woman on a discussion, the poster behind them is labeled travel, the text below reads, discuss guided trip options with potential customer, No, don’t record; the third image shows a man working in a computer, the text below reads, pay rent, yes, record.  The second row is labeled Criterion. The text box in the second row reads, Is the financial position (assets, liabilities, or stockholders’ equity) of the company changed? The third row is labeled Record/Don’t Record. "/>
          <p:cNvPicPr preferRelativeResize="0"/>
          <p:nvPr>
            <p:ph type="pic" idx="2"/>
          </p:nvPr>
        </p:nvPicPr>
        <p:blipFill rotWithShape="1">
          <a:blip r:embed="rId1"/>
          <a:srcRect/>
          <a:stretch>
            <a:fillRect/>
          </a:stretch>
        </p:blipFill>
        <p:spPr>
          <a:xfrm>
            <a:off x="350692" y="1946336"/>
            <a:ext cx="8442617" cy="4096892"/>
          </a:xfrm>
          <a:prstGeom prst="rect">
            <a:avLst/>
          </a:prstGeom>
          <a:noFill/>
          <a:ln>
            <a:noFill/>
          </a:ln>
        </p:spPr>
      </p:pic>
      <p:sp>
        <p:nvSpPr>
          <p:cNvPr id="506" name="Google Shape;506;p42"/>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11" name="Shape 511"/>
        <p:cNvGrpSpPr/>
        <p:nvPr/>
      </p:nvGrpSpPr>
      <p:grpSpPr>
        <a:xfrm>
          <a:off x="0" y="0"/>
          <a:ext cx="0" cy="0"/>
          <a:chOff x="0" y="0"/>
          <a:chExt cx="0" cy="0"/>
        </a:xfrm>
      </p:grpSpPr>
      <p:sp>
        <p:nvSpPr>
          <p:cNvPr id="512" name="Google Shape;512;p4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Accounting Equation</a:t>
            </a:r>
            <a:endParaRPr sz="3100">
              <a:latin typeface="Calibri" panose="020F0502020204030204"/>
              <a:ea typeface="Calibri" panose="020F0502020204030204"/>
              <a:cs typeface="Calibri" panose="020F0502020204030204"/>
              <a:sym typeface="Calibri" panose="020F0502020204030204"/>
            </a:endParaRPr>
          </a:p>
        </p:txBody>
      </p:sp>
      <p:pic>
        <p:nvPicPr>
          <p:cNvPr id="513" name="Google Shape;513;p43" descr="A flow chart of the expanded accounting equation begins with the accounting equation expressed as: Assets = Liabilities + Stockholders’ Equity. Two red arrows flow from stockholders’ Equity pointing to Common stock plus Retained Earnings. Three red arrows flows from Retained Earnings points to revenues minus expenses minus dividends."/>
          <p:cNvPicPr preferRelativeResize="0"/>
          <p:nvPr>
            <p:ph type="pic" idx="2"/>
          </p:nvPr>
        </p:nvPicPr>
        <p:blipFill rotWithShape="1">
          <a:blip r:embed="rId1"/>
          <a:srcRect/>
          <a:stretch>
            <a:fillRect/>
          </a:stretch>
        </p:blipFill>
        <p:spPr>
          <a:xfrm>
            <a:off x="295148" y="2065295"/>
            <a:ext cx="8553705" cy="2727410"/>
          </a:xfrm>
          <a:prstGeom prst="rect">
            <a:avLst/>
          </a:prstGeom>
          <a:noFill/>
          <a:ln>
            <a:noFill/>
          </a:ln>
        </p:spPr>
      </p:pic>
      <p:sp>
        <p:nvSpPr>
          <p:cNvPr id="514" name="Google Shape;514;p43"/>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graphicFrame>
        <p:nvGraphicFramePr>
          <p:cNvPr id="515" name="Google Shape;515;p43"/>
          <p:cNvGraphicFramePr/>
          <p:nvPr/>
        </p:nvGraphicFramePr>
        <p:xfrm>
          <a:off x="4698999" y="4953000"/>
          <a:ext cx="4149850" cy="3000000"/>
        </p:xfrm>
        <a:graphic>
          <a:graphicData uri="http://schemas.openxmlformats.org/drawingml/2006/table">
            <a:tbl>
              <a:tblPr firstRow="1" bandRow="1">
                <a:noFill/>
                <a:tableStyleId>{571DA7A0-2A1A-414D-ACD9-0591774F09BB}</a:tableStyleId>
              </a:tblPr>
              <a:tblGrid>
                <a:gridCol w="4149850"/>
              </a:tblGrid>
              <a:tr h="370850">
                <a:tc>
                  <a:txBody>
                    <a:bodyPr/>
                    <a:lstStyle/>
                    <a:p>
                      <a:pPr marL="0" marR="0" lvl="0" indent="0" algn="l" rtl="0">
                        <a:spcBef>
                          <a:spcPts val="0"/>
                        </a:spcBef>
                        <a:spcAft>
                          <a:spcPts val="0"/>
                        </a:spcAft>
                        <a:buNone/>
                      </a:pPr>
                      <a:r>
                        <a:rPr lang="en-US" sz="1800" u="none" strike="noStrike" cap="none"/>
                        <a:t>6000                   -  4000=</a:t>
                      </a:r>
                      <a:r>
                        <a:rPr lang="en-US" sz="1800" u="none" strike="noStrike" cap="none">
                          <a:solidFill>
                            <a:srgbClr val="FF0000"/>
                          </a:solidFill>
                        </a:rPr>
                        <a:t>2000</a:t>
                      </a:r>
                      <a:r>
                        <a:rPr lang="en-US" sz="1800" u="none" strike="noStrike" cap="none"/>
                        <a:t>-  500=</a:t>
                      </a:r>
                      <a:r>
                        <a:rPr lang="en-US" sz="1800" u="none" strike="noStrike" cap="none">
                          <a:solidFill>
                            <a:srgbClr val="FF0000"/>
                          </a:solidFill>
                        </a:rPr>
                        <a:t>1500</a:t>
                      </a:r>
                      <a:endParaRPr lang="en-US" sz="1800" u="none" strike="noStrike" cap="none">
                        <a:solidFill>
                          <a:srgbClr val="FF0000"/>
                        </a:solidFill>
                      </a:endParaRPr>
                    </a:p>
                  </a:txBody>
                  <a:tcPr marL="91450" marR="91450" marT="45725" marB="457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4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Investment of Cash by Stockholders</a:t>
            </a:r>
            <a:endParaRPr sz="4400">
              <a:latin typeface="Calibri" panose="020F0502020204030204"/>
              <a:ea typeface="Calibri" panose="020F0502020204030204"/>
              <a:cs typeface="Calibri" panose="020F0502020204030204"/>
              <a:sym typeface="Calibri" panose="020F0502020204030204"/>
            </a:endParaRPr>
          </a:p>
        </p:txBody>
      </p:sp>
      <p:sp>
        <p:nvSpPr>
          <p:cNvPr id="522" name="Google Shape;522;p44"/>
          <p:cNvSpPr txBox="1"/>
          <p:nvPr>
            <p:ph type="body" idx="1"/>
          </p:nvPr>
        </p:nvSpPr>
        <p:spPr>
          <a:xfrm>
            <a:off x="281840" y="1646582"/>
            <a:ext cx="8539163" cy="304417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solidFill>
                  <a:srgbClr val="FF0000"/>
                </a:solidFill>
                <a:latin typeface="Calibri" panose="020F0502020204030204"/>
                <a:ea typeface="Calibri" panose="020F0502020204030204"/>
                <a:cs typeface="Calibri" panose="020F0502020204030204"/>
                <a:sym typeface="Calibri" panose="020F0502020204030204"/>
              </a:rPr>
              <a:t>Transaction 1. Investment of Cash by Stockholders </a:t>
            </a:r>
            <a:endParaRPr lang="en-US" sz="2400" b="1">
              <a:solidFill>
                <a:srgbClr val="FF0000"/>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b="1" u="sng">
                <a:solidFill>
                  <a:srgbClr val="0033CC"/>
                </a:solidFill>
                <a:latin typeface="Calibri" panose="020F0502020204030204"/>
                <a:ea typeface="Calibri" panose="020F0502020204030204"/>
                <a:cs typeface="Calibri" panose="020F0502020204030204"/>
                <a:sym typeface="Calibri" panose="020F0502020204030204"/>
              </a:rPr>
              <a:t>Ray and Barbara Neal </a:t>
            </a:r>
            <a:r>
              <a:rPr lang="en-US" sz="2400" b="1">
                <a:solidFill>
                  <a:srgbClr val="0033CC"/>
                </a:solidFill>
                <a:latin typeface="Calibri" panose="020F0502020204030204"/>
                <a:ea typeface="Calibri" panose="020F0502020204030204"/>
                <a:cs typeface="Calibri" panose="020F0502020204030204"/>
                <a:sym typeface="Calibri" panose="020F0502020204030204"/>
              </a:rPr>
              <a:t>decide to start </a:t>
            </a:r>
            <a:r>
              <a:rPr lang="en-US" sz="2400" b="1" u="sng">
                <a:solidFill>
                  <a:srgbClr val="0033CC"/>
                </a:solidFill>
                <a:latin typeface="Calibri" panose="020F0502020204030204"/>
                <a:ea typeface="Calibri" panose="020F0502020204030204"/>
                <a:cs typeface="Calibri" panose="020F0502020204030204"/>
                <a:sym typeface="Calibri" panose="020F0502020204030204"/>
              </a:rPr>
              <a:t>a smartphone app </a:t>
            </a:r>
            <a:r>
              <a:rPr lang="en-US" sz="2400" b="1">
                <a:solidFill>
                  <a:srgbClr val="0033CC"/>
                </a:solidFill>
                <a:latin typeface="Calibri" panose="020F0502020204030204"/>
                <a:ea typeface="Calibri" panose="020F0502020204030204"/>
                <a:cs typeface="Calibri" panose="020F0502020204030204"/>
                <a:sym typeface="Calibri" panose="020F0502020204030204"/>
              </a:rPr>
              <a:t>development company that they incorporate as </a:t>
            </a:r>
            <a:r>
              <a:rPr lang="en-US" sz="2400" b="1" u="sng">
                <a:solidFill>
                  <a:srgbClr val="0033CC"/>
                </a:solidFill>
                <a:latin typeface="Calibri" panose="020F0502020204030204"/>
                <a:ea typeface="Calibri" panose="020F0502020204030204"/>
                <a:cs typeface="Calibri" panose="020F0502020204030204"/>
                <a:sym typeface="Calibri" panose="020F0502020204030204"/>
              </a:rPr>
              <a:t>Softbyte Inc</a:t>
            </a:r>
            <a:r>
              <a:rPr lang="en-US" sz="2400" b="1">
                <a:solidFill>
                  <a:srgbClr val="0033CC"/>
                </a:solidFill>
                <a:latin typeface="Calibri" panose="020F0502020204030204"/>
                <a:ea typeface="Calibri" panose="020F0502020204030204"/>
                <a:cs typeface="Calibri" panose="020F0502020204030204"/>
                <a:sym typeface="Calibri" panose="020F0502020204030204"/>
              </a:rPr>
              <a:t>. </a:t>
            </a:r>
            <a:r>
              <a:rPr lang="en-US" sz="2400" b="1" u="sng">
                <a:solidFill>
                  <a:srgbClr val="FE0000"/>
                </a:solidFill>
                <a:latin typeface="Calibri" panose="020F0502020204030204"/>
                <a:ea typeface="Calibri" panose="020F0502020204030204"/>
                <a:cs typeface="Calibri" panose="020F0502020204030204"/>
                <a:sym typeface="Calibri" panose="020F0502020204030204"/>
              </a:rPr>
              <a:t>On September 1, 2020, they invest $</a:t>
            </a:r>
            <a:r>
              <a:rPr lang="en-US" sz="2400" b="1" u="sng">
                <a:latin typeface="Calibri" panose="020F0502020204030204"/>
                <a:ea typeface="Calibri" panose="020F0502020204030204"/>
                <a:cs typeface="Calibri" panose="020F0502020204030204"/>
                <a:sym typeface="Calibri" panose="020F0502020204030204"/>
              </a:rPr>
              <a:t>15,000 cash </a:t>
            </a:r>
            <a:r>
              <a:rPr lang="en-US" sz="2400" b="1" u="sng">
                <a:solidFill>
                  <a:srgbClr val="FE0000"/>
                </a:solidFill>
                <a:latin typeface="Calibri" panose="020F0502020204030204"/>
                <a:ea typeface="Calibri" panose="020F0502020204030204"/>
                <a:cs typeface="Calibri" panose="020F0502020204030204"/>
                <a:sym typeface="Calibri" panose="020F0502020204030204"/>
              </a:rPr>
              <a:t>in the business in exchange for </a:t>
            </a:r>
            <a:r>
              <a:rPr lang="en-US" sz="2400" b="1" u="sng">
                <a:latin typeface="Calibri" panose="020F0502020204030204"/>
                <a:ea typeface="Calibri" panose="020F0502020204030204"/>
                <a:cs typeface="Calibri" panose="020F0502020204030204"/>
                <a:sym typeface="Calibri" panose="020F0502020204030204"/>
              </a:rPr>
              <a:t>$15,000 of common stock</a:t>
            </a:r>
            <a:r>
              <a:rPr lang="en-US" sz="2400" b="1" u="sng">
                <a:solidFill>
                  <a:srgbClr val="FE0000"/>
                </a:solidFill>
                <a:latin typeface="Calibri" panose="020F0502020204030204"/>
                <a:ea typeface="Calibri" panose="020F0502020204030204"/>
                <a:cs typeface="Calibri" panose="020F0502020204030204"/>
                <a:sym typeface="Calibri" panose="020F0502020204030204"/>
              </a:rPr>
              <a:t>.</a:t>
            </a:r>
            <a:r>
              <a:rPr lang="en-US" sz="2400" b="1">
                <a:solidFill>
                  <a:srgbClr val="FE0000"/>
                </a:solidFill>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The common stock indicates the ownership interest that the Neals have in Softbyte Inc. This transaction results in an equal increase in both assets and stockholders’ equity.</a:t>
            </a:r>
            <a:endParaRPr sz="2400">
              <a:latin typeface="Calibri" panose="020F0502020204030204"/>
              <a:ea typeface="Calibri" panose="020F0502020204030204"/>
              <a:cs typeface="Calibri" panose="020F0502020204030204"/>
              <a:sym typeface="Calibri" panose="020F0502020204030204"/>
            </a:endParaRPr>
          </a:p>
        </p:txBody>
      </p:sp>
      <p:pic>
        <p:nvPicPr>
          <p:cNvPr id="523" name="Google Shape;523;p44"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The transaction is numbered as (1). The 15,000 amount is displayed with plus sign as an increase under both the Cash and Common Stock accounts."/>
          <p:cNvPicPr preferRelativeResize="0"/>
          <p:nvPr>
            <p:ph type="pic" idx="2"/>
          </p:nvPr>
        </p:nvPicPr>
        <p:blipFill rotWithShape="1">
          <a:blip r:embed="rId1"/>
          <a:srcRect/>
          <a:stretch>
            <a:fillRect/>
          </a:stretch>
        </p:blipFill>
        <p:spPr>
          <a:xfrm>
            <a:off x="281840" y="4795283"/>
            <a:ext cx="8771720" cy="1215752"/>
          </a:xfrm>
          <a:prstGeom prst="rect">
            <a:avLst/>
          </a:prstGeom>
          <a:noFill/>
          <a:ln>
            <a:noFill/>
          </a:ln>
        </p:spPr>
      </p:pic>
      <p:sp>
        <p:nvSpPr>
          <p:cNvPr id="524" name="Google Shape;524;p44"/>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528" name="Shape 528"/>
        <p:cNvGrpSpPr/>
        <p:nvPr/>
      </p:nvGrpSpPr>
      <p:grpSpPr>
        <a:xfrm>
          <a:off x="0" y="0"/>
          <a:ext cx="0" cy="0"/>
          <a:chOff x="0" y="0"/>
          <a:chExt cx="0" cy="0"/>
        </a:xfrm>
      </p:grpSpPr>
      <p:sp>
        <p:nvSpPr>
          <p:cNvPr id="529" name="Google Shape;529;p4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Purchase of Equipment for Cash</a:t>
            </a:r>
            <a:endParaRPr sz="4400">
              <a:latin typeface="Calibri" panose="020F0502020204030204"/>
              <a:ea typeface="Calibri" panose="020F0502020204030204"/>
              <a:cs typeface="Calibri" panose="020F0502020204030204"/>
              <a:sym typeface="Calibri" panose="020F0502020204030204"/>
            </a:endParaRPr>
          </a:p>
        </p:txBody>
      </p:sp>
      <p:sp>
        <p:nvSpPr>
          <p:cNvPr id="530" name="Google Shape;530;p45"/>
          <p:cNvSpPr txBox="1"/>
          <p:nvPr>
            <p:ph type="body" idx="1"/>
          </p:nvPr>
        </p:nvSpPr>
        <p:spPr>
          <a:xfrm>
            <a:off x="304800" y="1752599"/>
            <a:ext cx="8534400" cy="101710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Transaction 2. Purchase of Equipment for Cash </a:t>
            </a:r>
            <a:endParaRPr lang="en-US" sz="2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600"/>
              <a:buNone/>
            </a:pPr>
            <a:r>
              <a:rPr lang="en-US" sz="2600">
                <a:solidFill>
                  <a:srgbClr val="FF0000"/>
                </a:solidFill>
                <a:latin typeface="Calibri" panose="020F0502020204030204"/>
                <a:ea typeface="Calibri" panose="020F0502020204030204"/>
                <a:cs typeface="Calibri" panose="020F0502020204030204"/>
                <a:sym typeface="Calibri" panose="020F0502020204030204"/>
              </a:rPr>
              <a:t>Softbyte Inc. </a:t>
            </a:r>
            <a:r>
              <a:rPr lang="en-US" sz="2600">
                <a:latin typeface="Calibri" panose="020F0502020204030204"/>
                <a:ea typeface="Calibri" panose="020F0502020204030204"/>
                <a:cs typeface="Calibri" panose="020F0502020204030204"/>
                <a:sym typeface="Calibri" panose="020F0502020204030204"/>
              </a:rPr>
              <a:t>purchases computer equipment for </a:t>
            </a:r>
            <a:r>
              <a:rPr lang="en-US" sz="2600" b="1">
                <a:latin typeface="Calibri" panose="020F0502020204030204"/>
                <a:ea typeface="Calibri" panose="020F0502020204030204"/>
                <a:cs typeface="Calibri" panose="020F0502020204030204"/>
                <a:sym typeface="Calibri" panose="020F0502020204030204"/>
              </a:rPr>
              <a:t>$7,000 cash</a:t>
            </a:r>
            <a:r>
              <a:rPr lang="en-US" sz="2600">
                <a:latin typeface="Calibri" panose="020F0502020204030204"/>
                <a:ea typeface="Calibri" panose="020F0502020204030204"/>
                <a:cs typeface="Calibri" panose="020F0502020204030204"/>
                <a:sym typeface="Calibri" panose="020F0502020204030204"/>
              </a:rPr>
              <a:t>.</a:t>
            </a:r>
            <a:endParaRPr sz="2600">
              <a:latin typeface="Calibri" panose="020F0502020204030204"/>
              <a:ea typeface="Calibri" panose="020F0502020204030204"/>
              <a:cs typeface="Calibri" panose="020F0502020204030204"/>
              <a:sym typeface="Calibri" panose="020F0502020204030204"/>
            </a:endParaRPr>
          </a:p>
        </p:txBody>
      </p:sp>
      <p:pic>
        <p:nvPicPr>
          <p:cNvPr id="531" name="Google Shape;531;p45"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Two transactions given are listed as follows: The transaction is numbered as (1). The 15,000 amount is displayed with plus sign as an increase under both the Cash and Common Stock accounts. The transaction is numbered as (2). The negative 7,000 is displayed under the Cash column and the amount 7,000 is displayed with a plus sign as an increase under the Equipment account in the second row."/>
          <p:cNvPicPr preferRelativeResize="0"/>
          <p:nvPr>
            <p:ph type="pic" idx="2"/>
          </p:nvPr>
        </p:nvPicPr>
        <p:blipFill rotWithShape="1">
          <a:blip r:embed="rId1"/>
          <a:srcRect/>
          <a:stretch>
            <a:fillRect/>
          </a:stretch>
        </p:blipFill>
        <p:spPr>
          <a:xfrm>
            <a:off x="478181" y="4417230"/>
            <a:ext cx="8187638" cy="1402202"/>
          </a:xfrm>
          <a:prstGeom prst="rect">
            <a:avLst/>
          </a:prstGeom>
          <a:noFill/>
          <a:ln>
            <a:noFill/>
          </a:ln>
        </p:spPr>
      </p:pic>
      <p:sp>
        <p:nvSpPr>
          <p:cNvPr id="532" name="Google Shape;532;p45"/>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536" name="Shape 536"/>
        <p:cNvGrpSpPr/>
        <p:nvPr/>
      </p:nvGrpSpPr>
      <p:grpSpPr>
        <a:xfrm>
          <a:off x="0" y="0"/>
          <a:ext cx="0" cy="0"/>
          <a:chOff x="0" y="0"/>
          <a:chExt cx="0" cy="0"/>
        </a:xfrm>
      </p:grpSpPr>
      <p:sp>
        <p:nvSpPr>
          <p:cNvPr id="537" name="Google Shape;537;p4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Purchase of Supplies on Credit</a:t>
            </a:r>
            <a:endParaRPr sz="4400">
              <a:latin typeface="Calibri" panose="020F0502020204030204"/>
              <a:ea typeface="Calibri" panose="020F0502020204030204"/>
              <a:cs typeface="Calibri" panose="020F0502020204030204"/>
              <a:sym typeface="Calibri" panose="020F0502020204030204"/>
            </a:endParaRPr>
          </a:p>
        </p:txBody>
      </p:sp>
      <p:sp>
        <p:nvSpPr>
          <p:cNvPr id="538" name="Google Shape;538;p46"/>
          <p:cNvSpPr txBox="1"/>
          <p:nvPr>
            <p:ph type="body" idx="1"/>
          </p:nvPr>
        </p:nvSpPr>
        <p:spPr>
          <a:xfrm>
            <a:off x="381000" y="1752599"/>
            <a:ext cx="8516204" cy="19287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Transaction 3. Purchase of Supplies on account </a:t>
            </a:r>
            <a:endParaRPr lang="en-US" sz="2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Softbyte Inc. </a:t>
            </a:r>
            <a:r>
              <a:rPr lang="en-US" sz="2600" b="1">
                <a:latin typeface="Calibri" panose="020F0502020204030204"/>
                <a:ea typeface="Calibri" panose="020F0502020204030204"/>
                <a:cs typeface="Calibri" panose="020F0502020204030204"/>
                <a:sym typeface="Calibri" panose="020F0502020204030204"/>
              </a:rPr>
              <a:t>purchases for $1,600,</a:t>
            </a:r>
            <a:r>
              <a:rPr lang="en-US" sz="2600">
                <a:latin typeface="Calibri" panose="020F0502020204030204"/>
                <a:ea typeface="Calibri" panose="020F0502020204030204"/>
                <a:cs typeface="Calibri" panose="020F0502020204030204"/>
                <a:sym typeface="Calibri" panose="020F0502020204030204"/>
              </a:rPr>
              <a:t> </a:t>
            </a:r>
            <a:r>
              <a:rPr lang="en-US" sz="2600">
                <a:solidFill>
                  <a:srgbClr val="FF0000"/>
                </a:solidFill>
                <a:latin typeface="Calibri" panose="020F0502020204030204"/>
                <a:ea typeface="Calibri" panose="020F0502020204030204"/>
                <a:cs typeface="Calibri" panose="020F0502020204030204"/>
                <a:sym typeface="Calibri" panose="020F0502020204030204"/>
              </a:rPr>
              <a:t>headsets and other accessories</a:t>
            </a:r>
            <a:r>
              <a:rPr lang="en-US" sz="2600">
                <a:latin typeface="Calibri" panose="020F0502020204030204"/>
                <a:ea typeface="Calibri" panose="020F0502020204030204"/>
                <a:cs typeface="Calibri" panose="020F0502020204030204"/>
                <a:sym typeface="Calibri" panose="020F0502020204030204"/>
              </a:rPr>
              <a:t> expected to last several months. The supplier allows Softbyte to pay this bill in October.</a:t>
            </a:r>
            <a:endParaRPr sz="2600">
              <a:latin typeface="Calibri" panose="020F0502020204030204"/>
              <a:ea typeface="Calibri" panose="020F0502020204030204"/>
              <a:cs typeface="Calibri" panose="020F0502020204030204"/>
              <a:sym typeface="Calibri" panose="020F0502020204030204"/>
            </a:endParaRPr>
          </a:p>
        </p:txBody>
      </p:sp>
      <p:pic>
        <p:nvPicPr>
          <p:cNvPr id="539" name="Google Shape;539;p46"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Three transactions given are listed as follows: The transaction is numbered as (1). The 15,000 amount is displayed with plus sign as an increase under both the Cash and Common Stock accounts. The transaction is numbered as (2). The negative 7,000 is displayed under the Cash column and the amount 7,000 is displayed with a plus sign as an increase under the Equipment account in the second row. The transaction is numbered as (3). The 1,600 amount is displayed with plus sign as an increase under both Supplies and Accounts Payable account in the third row."/>
          <p:cNvPicPr preferRelativeResize="0"/>
          <p:nvPr>
            <p:ph type="pic" idx="2"/>
          </p:nvPr>
        </p:nvPicPr>
        <p:blipFill rotWithShape="1">
          <a:blip r:embed="rId1"/>
          <a:srcRect/>
          <a:stretch>
            <a:fillRect/>
          </a:stretch>
        </p:blipFill>
        <p:spPr>
          <a:xfrm>
            <a:off x="538464" y="3813576"/>
            <a:ext cx="8067072" cy="2160682"/>
          </a:xfrm>
          <a:prstGeom prst="rect">
            <a:avLst/>
          </a:prstGeom>
          <a:noFill/>
          <a:ln>
            <a:noFill/>
          </a:ln>
        </p:spPr>
      </p:pic>
      <p:sp>
        <p:nvSpPr>
          <p:cNvPr id="540" name="Google Shape;540;p46"/>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544" name="Shape 544"/>
        <p:cNvGrpSpPr/>
        <p:nvPr/>
      </p:nvGrpSpPr>
      <p:grpSpPr>
        <a:xfrm>
          <a:off x="0" y="0"/>
          <a:ext cx="0" cy="0"/>
          <a:chOff x="0" y="0"/>
          <a:chExt cx="0" cy="0"/>
        </a:xfrm>
      </p:grpSpPr>
      <p:sp>
        <p:nvSpPr>
          <p:cNvPr id="545" name="Google Shape;545;p4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Services Performed for Cash</a:t>
            </a:r>
            <a:endParaRPr sz="4400">
              <a:latin typeface="Calibri" panose="020F0502020204030204"/>
              <a:ea typeface="Calibri" panose="020F0502020204030204"/>
              <a:cs typeface="Calibri" panose="020F0502020204030204"/>
              <a:sym typeface="Calibri" panose="020F0502020204030204"/>
            </a:endParaRPr>
          </a:p>
        </p:txBody>
      </p:sp>
      <p:sp>
        <p:nvSpPr>
          <p:cNvPr id="546" name="Google Shape;546;p47"/>
          <p:cNvSpPr txBox="1"/>
          <p:nvPr>
            <p:ph type="body" idx="1"/>
          </p:nvPr>
        </p:nvSpPr>
        <p:spPr>
          <a:xfrm>
            <a:off x="304800" y="1752599"/>
            <a:ext cx="8534400" cy="165321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Transaction 4. Services Performed for Cash </a:t>
            </a:r>
            <a:endParaRPr lang="en-US" sz="2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Softbyte Inc. receives </a:t>
            </a:r>
            <a:r>
              <a:rPr lang="en-US" sz="2600" b="1">
                <a:latin typeface="Calibri" panose="020F0502020204030204"/>
                <a:ea typeface="Calibri" panose="020F0502020204030204"/>
                <a:cs typeface="Calibri" panose="020F0502020204030204"/>
                <a:sym typeface="Calibri" panose="020F0502020204030204"/>
              </a:rPr>
              <a:t>$1,200</a:t>
            </a:r>
            <a:r>
              <a:rPr lang="en-US" sz="2600">
                <a:latin typeface="Calibri" panose="020F0502020204030204"/>
                <a:ea typeface="Calibri" panose="020F0502020204030204"/>
                <a:cs typeface="Calibri" panose="020F0502020204030204"/>
                <a:sym typeface="Calibri" panose="020F0502020204030204"/>
              </a:rPr>
              <a:t> cash from customers for </a:t>
            </a:r>
            <a:r>
              <a:rPr lang="en-US" sz="2600">
                <a:solidFill>
                  <a:srgbClr val="FE0000"/>
                </a:solidFill>
                <a:latin typeface="Calibri" panose="020F0502020204030204"/>
                <a:ea typeface="Calibri" panose="020F0502020204030204"/>
                <a:cs typeface="Calibri" panose="020F0502020204030204"/>
                <a:sym typeface="Calibri" panose="020F0502020204030204"/>
              </a:rPr>
              <a:t>app development services </a:t>
            </a:r>
            <a:r>
              <a:rPr lang="en-US" sz="2600">
                <a:latin typeface="Calibri" panose="020F0502020204030204"/>
                <a:ea typeface="Calibri" panose="020F0502020204030204"/>
                <a:cs typeface="Calibri" panose="020F0502020204030204"/>
                <a:sym typeface="Calibri" panose="020F0502020204030204"/>
              </a:rPr>
              <a:t>it has performed.</a:t>
            </a:r>
            <a:endParaRPr sz="2600">
              <a:latin typeface="Calibri" panose="020F0502020204030204"/>
              <a:ea typeface="Calibri" panose="020F0502020204030204"/>
              <a:cs typeface="Calibri" panose="020F0502020204030204"/>
              <a:sym typeface="Calibri" panose="020F0502020204030204"/>
            </a:endParaRPr>
          </a:p>
        </p:txBody>
      </p:sp>
      <p:pic>
        <p:nvPicPr>
          <p:cNvPr id="547" name="Google Shape;547;p47"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Four transactions given are listed as follows: The transaction is numbered as (1). The 15,000 amount is displayed with plus sign as an increase under both the Cash and Common Stock accounts. The transaction is numbered as (2). The negative 7,000 is displayed under the Cash column and the amount 7,000 is displayed with a plus sign as an increase under the Equipment account in the second row. The transaction is numbered as (3). The 1,600 amount is displayed with plus sign as an increase under both Supplies and Accounts Payable account in the third row. The transaction is numbered as (4). The amount 1,200 is displayed with a plus sign as an increase under Cash and revenue accounts in the fourth row."/>
          <p:cNvPicPr preferRelativeResize="0"/>
          <p:nvPr>
            <p:ph type="pic" idx="2"/>
          </p:nvPr>
        </p:nvPicPr>
        <p:blipFill rotWithShape="1">
          <a:blip r:embed="rId1"/>
          <a:srcRect/>
          <a:stretch>
            <a:fillRect/>
          </a:stretch>
        </p:blipFill>
        <p:spPr>
          <a:xfrm>
            <a:off x="481230" y="3568148"/>
            <a:ext cx="8181541" cy="2011854"/>
          </a:xfrm>
          <a:prstGeom prst="rect">
            <a:avLst/>
          </a:prstGeom>
          <a:noFill/>
          <a:ln>
            <a:noFill/>
          </a:ln>
        </p:spPr>
      </p:pic>
      <p:sp>
        <p:nvSpPr>
          <p:cNvPr id="548" name="Google Shape;548;p47"/>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553" name="Shape 553"/>
        <p:cNvGrpSpPr/>
        <p:nvPr/>
      </p:nvGrpSpPr>
      <p:grpSpPr>
        <a:xfrm>
          <a:off x="0" y="0"/>
          <a:ext cx="0" cy="0"/>
          <a:chOff x="0" y="0"/>
          <a:chExt cx="0" cy="0"/>
        </a:xfrm>
      </p:grpSpPr>
      <p:sp>
        <p:nvSpPr>
          <p:cNvPr id="554" name="Google Shape;554;p4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Purchase of Advertising on Credit</a:t>
            </a:r>
            <a:endParaRPr sz="4400">
              <a:latin typeface="Calibri" panose="020F0502020204030204"/>
              <a:ea typeface="Calibri" panose="020F0502020204030204"/>
              <a:cs typeface="Calibri" panose="020F0502020204030204"/>
              <a:sym typeface="Calibri" panose="020F0502020204030204"/>
            </a:endParaRPr>
          </a:p>
        </p:txBody>
      </p:sp>
      <p:sp>
        <p:nvSpPr>
          <p:cNvPr id="555" name="Google Shape;555;p48"/>
          <p:cNvSpPr txBox="1"/>
          <p:nvPr>
            <p:ph type="body" idx="1"/>
          </p:nvPr>
        </p:nvSpPr>
        <p:spPr>
          <a:xfrm>
            <a:off x="304800" y="1752599"/>
            <a:ext cx="8534400" cy="165321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Transaction 5. Purchase of Advertising on Credit</a:t>
            </a:r>
            <a:r>
              <a:rPr lang="en-US" sz="2600">
                <a:latin typeface="Calibri" panose="020F0502020204030204"/>
                <a:ea typeface="Calibri" panose="020F0502020204030204"/>
                <a:cs typeface="Calibri" panose="020F0502020204030204"/>
                <a:sym typeface="Calibri" panose="020F0502020204030204"/>
              </a:rPr>
              <a:t> </a:t>
            </a:r>
            <a:endParaRPr lang="en-US" sz="2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Softbyte Inc. receives a </a:t>
            </a:r>
            <a:r>
              <a:rPr lang="en-US" sz="2600" b="1">
                <a:latin typeface="Calibri" panose="020F0502020204030204"/>
                <a:ea typeface="Calibri" panose="020F0502020204030204"/>
                <a:cs typeface="Calibri" panose="020F0502020204030204"/>
                <a:sym typeface="Calibri" panose="020F0502020204030204"/>
              </a:rPr>
              <a:t>bill for $250</a:t>
            </a:r>
            <a:r>
              <a:rPr lang="en-US" sz="2600">
                <a:latin typeface="Calibri" panose="020F0502020204030204"/>
                <a:ea typeface="Calibri" panose="020F0502020204030204"/>
                <a:cs typeface="Calibri" panose="020F0502020204030204"/>
                <a:sym typeface="Calibri" panose="020F0502020204030204"/>
              </a:rPr>
              <a:t> from the </a:t>
            </a:r>
            <a:r>
              <a:rPr lang="en-US" sz="2600" i="1">
                <a:latin typeface="Calibri" panose="020F0502020204030204"/>
                <a:ea typeface="Calibri" panose="020F0502020204030204"/>
                <a:cs typeface="Calibri" panose="020F0502020204030204"/>
                <a:sym typeface="Calibri" panose="020F0502020204030204"/>
              </a:rPr>
              <a:t>Daily News </a:t>
            </a:r>
            <a:r>
              <a:rPr lang="en-US" sz="2600">
                <a:latin typeface="Calibri" panose="020F0502020204030204"/>
                <a:ea typeface="Calibri" panose="020F0502020204030204"/>
                <a:cs typeface="Calibri" panose="020F0502020204030204"/>
                <a:sym typeface="Calibri" panose="020F0502020204030204"/>
              </a:rPr>
              <a:t>for advertising on its online website but postpones payment until </a:t>
            </a:r>
            <a:r>
              <a:rPr lang="en-US" sz="2600">
                <a:solidFill>
                  <a:srgbClr val="FE0000"/>
                </a:solidFill>
                <a:latin typeface="Calibri" panose="020F0502020204030204"/>
                <a:ea typeface="Calibri" panose="020F0502020204030204"/>
                <a:cs typeface="Calibri" panose="020F0502020204030204"/>
                <a:sym typeface="Calibri" panose="020F0502020204030204"/>
              </a:rPr>
              <a:t>a later date</a:t>
            </a:r>
            <a:r>
              <a:rPr lang="en-US" sz="2600">
                <a:latin typeface="Calibri" panose="020F0502020204030204"/>
                <a:ea typeface="Calibri" panose="020F0502020204030204"/>
                <a:cs typeface="Calibri" panose="020F0502020204030204"/>
                <a:sym typeface="Calibri" panose="020F0502020204030204"/>
              </a:rPr>
              <a:t>.</a:t>
            </a:r>
            <a:endParaRPr sz="2600">
              <a:latin typeface="Calibri" panose="020F0502020204030204"/>
              <a:ea typeface="Calibri" panose="020F0502020204030204"/>
              <a:cs typeface="Calibri" panose="020F0502020204030204"/>
              <a:sym typeface="Calibri" panose="020F0502020204030204"/>
            </a:endParaRPr>
          </a:p>
        </p:txBody>
      </p:sp>
      <p:pic>
        <p:nvPicPr>
          <p:cNvPr id="556" name="Google Shape;556;p48"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Five transactions given are listed as follows: The transaction is numbered as (1). The 15,000 amount is displayed with plus sign as an increase under both the Cash and Common Stock accounts. The transaction is numbered as (2). The negative 7,000 is displayed under the Cash column and the amount 7,000 is displayed with a plus sign as an increase under the Equipment column in the second row. The transaction is numbered as (3). The 1,600 amount is displayed with plus sign as an increase under both Supplies and Accounts Payable column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account and the amount negative 250 is displayed under the expense account in the fifth row."/>
          <p:cNvPicPr preferRelativeResize="0"/>
          <p:nvPr>
            <p:ph type="pic" idx="2"/>
          </p:nvPr>
        </p:nvPicPr>
        <p:blipFill rotWithShape="1">
          <a:blip r:embed="rId1"/>
          <a:srcRect l="2942" t="1781" b="11399"/>
          <a:stretch>
            <a:fillRect/>
          </a:stretch>
        </p:blipFill>
        <p:spPr>
          <a:xfrm>
            <a:off x="382312" y="3526282"/>
            <a:ext cx="8612024" cy="2623570"/>
          </a:xfrm>
          <a:prstGeom prst="rect">
            <a:avLst/>
          </a:prstGeom>
          <a:noFill/>
          <a:ln>
            <a:noFill/>
          </a:ln>
        </p:spPr>
      </p:pic>
      <p:sp>
        <p:nvSpPr>
          <p:cNvPr id="557" name="Google Shape;557;p48"/>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561" name="Shape 561"/>
        <p:cNvGrpSpPr/>
        <p:nvPr/>
      </p:nvGrpSpPr>
      <p:grpSpPr>
        <a:xfrm>
          <a:off x="0" y="0"/>
          <a:ext cx="0" cy="0"/>
          <a:chOff x="0" y="0"/>
          <a:chExt cx="0" cy="0"/>
        </a:xfrm>
      </p:grpSpPr>
      <p:sp>
        <p:nvSpPr>
          <p:cNvPr id="562" name="Google Shape;562;p4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Services Performed for Cash and Credit</a:t>
            </a:r>
            <a:endParaRPr sz="4400">
              <a:latin typeface="Calibri" panose="020F0502020204030204"/>
              <a:ea typeface="Calibri" panose="020F0502020204030204"/>
              <a:cs typeface="Calibri" panose="020F0502020204030204"/>
              <a:sym typeface="Calibri" panose="020F0502020204030204"/>
            </a:endParaRPr>
          </a:p>
        </p:txBody>
      </p:sp>
      <p:sp>
        <p:nvSpPr>
          <p:cNvPr id="563" name="Google Shape;563;p49"/>
          <p:cNvSpPr txBox="1"/>
          <p:nvPr>
            <p:ph type="body" idx="1"/>
          </p:nvPr>
        </p:nvSpPr>
        <p:spPr>
          <a:xfrm>
            <a:off x="304800" y="1752027"/>
            <a:ext cx="8534400" cy="16864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Transaction 6. Services Performed for Cash and Credit</a:t>
            </a:r>
            <a:endParaRPr sz="2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Softbyte performs </a:t>
            </a:r>
            <a:r>
              <a:rPr lang="en-US" sz="2600" b="1">
                <a:latin typeface="Calibri" panose="020F0502020204030204"/>
                <a:ea typeface="Calibri" panose="020F0502020204030204"/>
                <a:cs typeface="Calibri" panose="020F0502020204030204"/>
                <a:sym typeface="Calibri" panose="020F0502020204030204"/>
              </a:rPr>
              <a:t>$3,500 of services</a:t>
            </a:r>
            <a:r>
              <a:rPr lang="en-US" sz="2600">
                <a:latin typeface="Calibri" panose="020F0502020204030204"/>
                <a:ea typeface="Calibri" panose="020F0502020204030204"/>
                <a:cs typeface="Calibri" panose="020F0502020204030204"/>
                <a:sym typeface="Calibri" panose="020F0502020204030204"/>
              </a:rPr>
              <a:t>. The company receives </a:t>
            </a:r>
            <a:r>
              <a:rPr lang="en-US" sz="2600" b="1">
                <a:solidFill>
                  <a:srgbClr val="FE0000"/>
                </a:solidFill>
                <a:latin typeface="Calibri" panose="020F0502020204030204"/>
                <a:ea typeface="Calibri" panose="020F0502020204030204"/>
                <a:cs typeface="Calibri" panose="020F0502020204030204"/>
                <a:sym typeface="Calibri" panose="020F0502020204030204"/>
              </a:rPr>
              <a:t>cash of $1,500 </a:t>
            </a:r>
            <a:r>
              <a:rPr lang="en-US" sz="2600">
                <a:latin typeface="Calibri" panose="020F0502020204030204"/>
                <a:ea typeface="Calibri" panose="020F0502020204030204"/>
                <a:cs typeface="Calibri" panose="020F0502020204030204"/>
                <a:sym typeface="Calibri" panose="020F0502020204030204"/>
              </a:rPr>
              <a:t>from customers, and it bills the balance of </a:t>
            </a:r>
            <a:r>
              <a:rPr lang="en-US" sz="2600" b="1">
                <a:solidFill>
                  <a:srgbClr val="FE0000"/>
                </a:solidFill>
                <a:latin typeface="Calibri" panose="020F0502020204030204"/>
                <a:ea typeface="Calibri" panose="020F0502020204030204"/>
                <a:cs typeface="Calibri" panose="020F0502020204030204"/>
                <a:sym typeface="Calibri" panose="020F0502020204030204"/>
              </a:rPr>
              <a:t>$2,000 on account</a:t>
            </a:r>
            <a:r>
              <a:rPr lang="en-US" sz="2600" b="1">
                <a:latin typeface="Calibri" panose="020F0502020204030204"/>
                <a:ea typeface="Calibri" panose="020F0502020204030204"/>
                <a:cs typeface="Calibri" panose="020F0502020204030204"/>
                <a:sym typeface="Calibri" panose="020F0502020204030204"/>
              </a:rPr>
              <a:t>.</a:t>
            </a:r>
            <a:endParaRPr lang="en-US" sz="2600" b="1">
              <a:latin typeface="Calibri" panose="020F0502020204030204"/>
              <a:ea typeface="Calibri" panose="020F0502020204030204"/>
              <a:cs typeface="Calibri" panose="020F0502020204030204"/>
              <a:sym typeface="Calibri" panose="020F0502020204030204"/>
            </a:endParaRPr>
          </a:p>
        </p:txBody>
      </p:sp>
      <p:pic>
        <p:nvPicPr>
          <p:cNvPr id="564" name="Google Shape;564;p49"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Six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accounts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account,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account in the sixth row."/>
          <p:cNvPicPr preferRelativeResize="0"/>
          <p:nvPr>
            <p:ph type="pic" idx="2"/>
          </p:nvPr>
        </p:nvPicPr>
        <p:blipFill rotWithShape="1">
          <a:blip r:embed="rId1"/>
          <a:srcRect b="9094"/>
          <a:stretch>
            <a:fillRect/>
          </a:stretch>
        </p:blipFill>
        <p:spPr>
          <a:xfrm>
            <a:off x="429235" y="3505239"/>
            <a:ext cx="8285530" cy="2712976"/>
          </a:xfrm>
          <a:prstGeom prst="rect">
            <a:avLst/>
          </a:prstGeom>
          <a:noFill/>
          <a:ln>
            <a:noFill/>
          </a:ln>
        </p:spPr>
      </p:pic>
      <p:sp>
        <p:nvSpPr>
          <p:cNvPr id="565" name="Google Shape;565;p49"/>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Three Activities</a:t>
            </a:r>
            <a:endParaRPr lang="en-US">
              <a:latin typeface="Calibri" panose="020F0502020204030204"/>
              <a:ea typeface="Calibri" panose="020F0502020204030204"/>
              <a:cs typeface="Calibri" panose="020F0502020204030204"/>
              <a:sym typeface="Calibri" panose="020F0502020204030204"/>
            </a:endParaRPr>
          </a:p>
        </p:txBody>
      </p:sp>
      <p:pic>
        <p:nvPicPr>
          <p:cNvPr id="197" name="Google Shape;197;p5" descr="A flow diagram illustrates the activities of the accounting process. The process starts with identification accompanying an image of a person holding a box labeled Dell and a building behind the person reads, Chip City. The text below reads Select economic events (transactions). This leads to the next process recording, which displays a woman sitting in front of a monitor. The text below reads, Record, classify, and summarize. The recording process further leads to two images of Communication. The first image displays a man, sitting in front of a monitor and writing on a paper. The text below reads, Prepare accounting reports. The second image displays three people viewing a screen and taking notes. The text below reads, Analyze, and interpret for users."/>
          <p:cNvPicPr preferRelativeResize="0"/>
          <p:nvPr>
            <p:ph type="pic" idx="2"/>
          </p:nvPr>
        </p:nvPicPr>
        <p:blipFill rotWithShape="1">
          <a:blip r:embed="rId1"/>
          <a:srcRect/>
          <a:stretch>
            <a:fillRect/>
          </a:stretch>
        </p:blipFill>
        <p:spPr>
          <a:xfrm>
            <a:off x="527559" y="1485770"/>
            <a:ext cx="7923246" cy="4572000"/>
          </a:xfrm>
          <a:prstGeom prst="rect">
            <a:avLst/>
          </a:prstGeom>
          <a:noFill/>
          <a:ln>
            <a:noFill/>
          </a:ln>
        </p:spPr>
      </p:pic>
      <p:sp>
        <p:nvSpPr>
          <p:cNvPr id="198" name="Google Shape;198;p5"/>
          <p:cNvSpPr txBox="1"/>
          <p:nvPr>
            <p:ph type="body" idx="1"/>
          </p:nvPr>
        </p:nvSpPr>
        <p:spPr>
          <a:xfrm>
            <a:off x="546831" y="5008646"/>
            <a:ext cx="4426226" cy="81832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The accounting process includes the </a:t>
            </a:r>
            <a:r>
              <a:rPr lang="en-US" sz="2400" b="1">
                <a:latin typeface="Calibri" panose="020F0502020204030204"/>
                <a:ea typeface="Calibri" panose="020F0502020204030204"/>
                <a:cs typeface="Calibri" panose="020F0502020204030204"/>
                <a:sym typeface="Calibri" panose="020F0502020204030204"/>
              </a:rPr>
              <a:t>bookkeeping</a:t>
            </a:r>
            <a:r>
              <a:rPr lang="en-US" sz="2400">
                <a:latin typeface="Calibri" panose="020F0502020204030204"/>
                <a:ea typeface="Calibri" panose="020F0502020204030204"/>
                <a:cs typeface="Calibri" panose="020F0502020204030204"/>
                <a:sym typeface="Calibri" panose="020F0502020204030204"/>
              </a:rPr>
              <a:t> function.</a:t>
            </a:r>
            <a:endParaRPr lang="en-US" sz="2400">
              <a:latin typeface="Calibri" panose="020F0502020204030204"/>
              <a:ea typeface="Calibri" panose="020F0502020204030204"/>
              <a:cs typeface="Calibri" panose="020F0502020204030204"/>
              <a:sym typeface="Calibri" panose="020F0502020204030204"/>
            </a:endParaRPr>
          </a:p>
        </p:txBody>
      </p:sp>
      <p:sp>
        <p:nvSpPr>
          <p:cNvPr id="199" name="Google Shape;199;p5"/>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569" name="Shape 569"/>
        <p:cNvGrpSpPr/>
        <p:nvPr/>
      </p:nvGrpSpPr>
      <p:grpSpPr>
        <a:xfrm>
          <a:off x="0" y="0"/>
          <a:ext cx="0" cy="0"/>
          <a:chOff x="0" y="0"/>
          <a:chExt cx="0" cy="0"/>
        </a:xfrm>
      </p:grpSpPr>
      <p:sp>
        <p:nvSpPr>
          <p:cNvPr id="570" name="Google Shape;570;p5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Payment of Expenses</a:t>
            </a:r>
            <a:endParaRPr sz="4400">
              <a:latin typeface="Calibri" panose="020F0502020204030204"/>
              <a:ea typeface="Calibri" panose="020F0502020204030204"/>
              <a:cs typeface="Calibri" panose="020F0502020204030204"/>
              <a:sym typeface="Calibri" panose="020F0502020204030204"/>
            </a:endParaRPr>
          </a:p>
        </p:txBody>
      </p:sp>
      <p:sp>
        <p:nvSpPr>
          <p:cNvPr id="571" name="Google Shape;571;p50"/>
          <p:cNvSpPr txBox="1"/>
          <p:nvPr>
            <p:ph type="body" idx="1"/>
          </p:nvPr>
        </p:nvSpPr>
        <p:spPr>
          <a:xfrm>
            <a:off x="304800" y="1480686"/>
            <a:ext cx="8516204" cy="16985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Transaction 7. Payment of Expenses</a:t>
            </a:r>
            <a:endParaRPr lang="en-US" sz="2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Softbyte Inc. pays the following expenses in cash for September: office rent </a:t>
            </a:r>
            <a:r>
              <a:rPr lang="en-US" sz="2600" b="1">
                <a:latin typeface="Calibri" panose="020F0502020204030204"/>
                <a:ea typeface="Calibri" panose="020F0502020204030204"/>
                <a:cs typeface="Calibri" panose="020F0502020204030204"/>
                <a:sym typeface="Calibri" panose="020F0502020204030204"/>
              </a:rPr>
              <a:t>$600</a:t>
            </a:r>
            <a:r>
              <a:rPr lang="en-US" sz="2600">
                <a:latin typeface="Calibri" panose="020F0502020204030204"/>
                <a:ea typeface="Calibri" panose="020F0502020204030204"/>
                <a:cs typeface="Calibri" panose="020F0502020204030204"/>
                <a:sym typeface="Calibri" panose="020F0502020204030204"/>
              </a:rPr>
              <a:t>, salaries and wages of employees </a:t>
            </a:r>
            <a:r>
              <a:rPr lang="en-US" sz="2600" b="1">
                <a:latin typeface="Calibri" panose="020F0502020204030204"/>
                <a:ea typeface="Calibri" panose="020F0502020204030204"/>
                <a:cs typeface="Calibri" panose="020F0502020204030204"/>
                <a:sym typeface="Calibri" panose="020F0502020204030204"/>
              </a:rPr>
              <a:t>$900</a:t>
            </a:r>
            <a:r>
              <a:rPr lang="en-US" sz="2600">
                <a:latin typeface="Calibri" panose="020F0502020204030204"/>
                <a:ea typeface="Calibri" panose="020F0502020204030204"/>
                <a:cs typeface="Calibri" panose="020F0502020204030204"/>
                <a:sym typeface="Calibri" panose="020F0502020204030204"/>
              </a:rPr>
              <a:t>, and utilities </a:t>
            </a:r>
            <a:r>
              <a:rPr lang="en-US" sz="2600" b="1">
                <a:latin typeface="Calibri" panose="020F0502020204030204"/>
                <a:ea typeface="Calibri" panose="020F0502020204030204"/>
                <a:cs typeface="Calibri" panose="020F0502020204030204"/>
                <a:sym typeface="Calibri" panose="020F0502020204030204"/>
              </a:rPr>
              <a:t>$200</a:t>
            </a:r>
            <a:r>
              <a:rPr lang="en-US" sz="2600">
                <a:latin typeface="Calibri" panose="020F0502020204030204"/>
                <a:ea typeface="Calibri" panose="020F0502020204030204"/>
                <a:cs typeface="Calibri" panose="020F0502020204030204"/>
                <a:sym typeface="Calibri" panose="020F0502020204030204"/>
              </a:rPr>
              <a:t>.</a:t>
            </a:r>
            <a:endParaRPr sz="2600">
              <a:latin typeface="Calibri" panose="020F0502020204030204"/>
              <a:ea typeface="Calibri" panose="020F0502020204030204"/>
              <a:cs typeface="Calibri" panose="020F0502020204030204"/>
              <a:sym typeface="Calibri" panose="020F0502020204030204"/>
            </a:endParaRPr>
          </a:p>
        </p:txBody>
      </p:sp>
      <p:pic>
        <p:nvPicPr>
          <p:cNvPr id="572" name="Google Shape;572;p50"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Seven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accounts in the third row. The transaction is numbered as (4). The amount 1,200 is displayed with a plus sign as an increase under Cash and revenues accounts in the fourth row. The transaction is numbered as (5). The amount 250 is displayed with a plus sign as an increase under the Accounts payable account,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account in the sixth row. The transaction is numbered as (7). The negative 1,700 amount is displayed under the cash account, and negative 600, negative 900, and negative 200 are displayed under the expense account in the seventh row."/>
          <p:cNvPicPr preferRelativeResize="0"/>
          <p:nvPr>
            <p:ph type="pic" idx="2"/>
          </p:nvPr>
        </p:nvPicPr>
        <p:blipFill rotWithShape="1">
          <a:blip r:embed="rId1"/>
          <a:srcRect b="9532"/>
          <a:stretch>
            <a:fillRect/>
          </a:stretch>
        </p:blipFill>
        <p:spPr>
          <a:xfrm>
            <a:off x="1034160" y="3273938"/>
            <a:ext cx="7043597" cy="2921804"/>
          </a:xfrm>
          <a:prstGeom prst="rect">
            <a:avLst/>
          </a:prstGeom>
          <a:noFill/>
          <a:ln>
            <a:noFill/>
          </a:ln>
        </p:spPr>
      </p:pic>
      <p:sp>
        <p:nvSpPr>
          <p:cNvPr id="573" name="Google Shape;573;p50"/>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577" name="Shape 577"/>
        <p:cNvGrpSpPr/>
        <p:nvPr/>
      </p:nvGrpSpPr>
      <p:grpSpPr>
        <a:xfrm>
          <a:off x="0" y="0"/>
          <a:ext cx="0" cy="0"/>
          <a:chOff x="0" y="0"/>
          <a:chExt cx="0" cy="0"/>
        </a:xfrm>
      </p:grpSpPr>
      <p:sp>
        <p:nvSpPr>
          <p:cNvPr id="578" name="Google Shape;578;p51"/>
          <p:cNvSpPr txBox="1"/>
          <p:nvPr>
            <p:ph type="title"/>
          </p:nvPr>
        </p:nvSpPr>
        <p:spPr>
          <a:xfrm>
            <a:off x="277078" y="391886"/>
            <a:ext cx="8516204" cy="1009402"/>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Payment of Accounts Payable</a:t>
            </a:r>
            <a:endParaRPr sz="4400">
              <a:latin typeface="Calibri" panose="020F0502020204030204"/>
              <a:ea typeface="Calibri" panose="020F0502020204030204"/>
              <a:cs typeface="Calibri" panose="020F0502020204030204"/>
              <a:sym typeface="Calibri" panose="020F0502020204030204"/>
            </a:endParaRPr>
          </a:p>
        </p:txBody>
      </p:sp>
      <p:sp>
        <p:nvSpPr>
          <p:cNvPr id="579" name="Google Shape;579;p51"/>
          <p:cNvSpPr txBox="1"/>
          <p:nvPr>
            <p:ph type="body" idx="1"/>
          </p:nvPr>
        </p:nvSpPr>
        <p:spPr>
          <a:xfrm>
            <a:off x="304800" y="1417330"/>
            <a:ext cx="8488482" cy="173379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Transaction 8. Payment of Accounts Payable </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Softbyte Inc. </a:t>
            </a:r>
            <a:r>
              <a:rPr lang="en-US" sz="2400" b="1">
                <a:latin typeface="Calibri" panose="020F0502020204030204"/>
                <a:ea typeface="Calibri" panose="020F0502020204030204"/>
                <a:cs typeface="Calibri" panose="020F0502020204030204"/>
                <a:sym typeface="Calibri" panose="020F0502020204030204"/>
              </a:rPr>
              <a:t>pays its $250</a:t>
            </a:r>
            <a:r>
              <a:rPr lang="en-US" sz="2400">
                <a:latin typeface="Calibri" panose="020F0502020204030204"/>
                <a:ea typeface="Calibri" panose="020F0502020204030204"/>
                <a:cs typeface="Calibri" panose="020F0502020204030204"/>
                <a:sym typeface="Calibri" panose="020F0502020204030204"/>
              </a:rPr>
              <a:t> </a:t>
            </a:r>
            <a:r>
              <a:rPr lang="en-US" sz="2400" i="1">
                <a:latin typeface="Calibri" panose="020F0502020204030204"/>
                <a:ea typeface="Calibri" panose="020F0502020204030204"/>
                <a:cs typeface="Calibri" panose="020F0502020204030204"/>
                <a:sym typeface="Calibri" panose="020F0502020204030204"/>
              </a:rPr>
              <a:t>Daily News </a:t>
            </a:r>
            <a:r>
              <a:rPr lang="en-US" sz="2400">
                <a:latin typeface="Calibri" panose="020F0502020204030204"/>
                <a:ea typeface="Calibri" panose="020F0502020204030204"/>
                <a:cs typeface="Calibri" panose="020F0502020204030204"/>
                <a:sym typeface="Calibri" panose="020F0502020204030204"/>
              </a:rPr>
              <a:t>bill in cash. The company previously (in Transaction 5) recorded the bill as an increase in Accounts Payable and a decrease in stockholders’ equity.</a:t>
            </a:r>
            <a:endParaRPr sz="2400">
              <a:latin typeface="Calibri" panose="020F0502020204030204"/>
              <a:ea typeface="Calibri" panose="020F0502020204030204"/>
              <a:cs typeface="Calibri" panose="020F0502020204030204"/>
              <a:sym typeface="Calibri" panose="020F0502020204030204"/>
            </a:endParaRPr>
          </a:p>
        </p:txBody>
      </p:sp>
      <p:pic>
        <p:nvPicPr>
          <p:cNvPr id="580" name="Google Shape;580;p51"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Eight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account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account,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account in the sixth row. The transaction is numbered as (7). The negative 1,700 amount is displayed under the cash account, and negative 600, negative 900, and negative 200 are displayed under the expense account in the seventh row. The transaction is numbered as (8). The amount negative 250 is displayed under the Cash and Accounts payable accounts."/>
          <p:cNvPicPr preferRelativeResize="0"/>
          <p:nvPr>
            <p:ph type="pic" idx="2"/>
          </p:nvPr>
        </p:nvPicPr>
        <p:blipFill rotWithShape="1">
          <a:blip r:embed="rId1"/>
          <a:srcRect b="4785"/>
          <a:stretch>
            <a:fillRect/>
          </a:stretch>
        </p:blipFill>
        <p:spPr>
          <a:xfrm>
            <a:off x="1108029" y="3053808"/>
            <a:ext cx="6878332" cy="3128633"/>
          </a:xfrm>
          <a:prstGeom prst="rect">
            <a:avLst/>
          </a:prstGeom>
          <a:noFill/>
          <a:ln>
            <a:noFill/>
          </a:ln>
        </p:spPr>
      </p:pic>
      <p:sp>
        <p:nvSpPr>
          <p:cNvPr id="581" name="Google Shape;581;p51"/>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586" name="Shape 586"/>
        <p:cNvGrpSpPr/>
        <p:nvPr/>
      </p:nvGrpSpPr>
      <p:grpSpPr>
        <a:xfrm>
          <a:off x="0" y="0"/>
          <a:ext cx="0" cy="0"/>
          <a:chOff x="0" y="0"/>
          <a:chExt cx="0" cy="0"/>
        </a:xfrm>
      </p:grpSpPr>
      <p:sp>
        <p:nvSpPr>
          <p:cNvPr id="587" name="Google Shape;587;p5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Receipt of Cash on Account</a:t>
            </a:r>
            <a:endParaRPr sz="4400">
              <a:latin typeface="Calibri" panose="020F0502020204030204"/>
              <a:ea typeface="Calibri" panose="020F0502020204030204"/>
              <a:cs typeface="Calibri" panose="020F0502020204030204"/>
              <a:sym typeface="Calibri" panose="020F0502020204030204"/>
            </a:endParaRPr>
          </a:p>
        </p:txBody>
      </p:sp>
      <p:sp>
        <p:nvSpPr>
          <p:cNvPr id="588" name="Google Shape;588;p52"/>
          <p:cNvSpPr txBox="1"/>
          <p:nvPr>
            <p:ph type="body" idx="1"/>
          </p:nvPr>
        </p:nvSpPr>
        <p:spPr>
          <a:xfrm>
            <a:off x="304800" y="1752598"/>
            <a:ext cx="8534400" cy="118938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Transaction 9. Receipt of Cash On Account </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Softbyte Inc. </a:t>
            </a:r>
            <a:r>
              <a:rPr lang="en-US" sz="2400" b="1">
                <a:latin typeface="Calibri" panose="020F0502020204030204"/>
                <a:ea typeface="Calibri" panose="020F0502020204030204"/>
                <a:cs typeface="Calibri" panose="020F0502020204030204"/>
                <a:sym typeface="Calibri" panose="020F0502020204030204"/>
              </a:rPr>
              <a:t>receives $600 in cash</a:t>
            </a:r>
            <a:r>
              <a:rPr lang="en-US" sz="2400">
                <a:latin typeface="Calibri" panose="020F0502020204030204"/>
                <a:ea typeface="Calibri" panose="020F0502020204030204"/>
                <a:cs typeface="Calibri" panose="020F0502020204030204"/>
                <a:sym typeface="Calibri" panose="020F0502020204030204"/>
              </a:rPr>
              <a:t> from customers who had been billed for services (in Transaction 6).</a:t>
            </a:r>
            <a:endParaRPr sz="2400">
              <a:latin typeface="Calibri" panose="020F0502020204030204"/>
              <a:ea typeface="Calibri" panose="020F0502020204030204"/>
              <a:cs typeface="Calibri" panose="020F0502020204030204"/>
              <a:sym typeface="Calibri" panose="020F0502020204030204"/>
            </a:endParaRPr>
          </a:p>
        </p:txBody>
      </p:sp>
      <p:pic>
        <p:nvPicPr>
          <p:cNvPr id="589" name="Google Shape;589;p52"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Nine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accounts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account,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account in the sixth row. The transaction is numbered as (7). The negative 1,700 amount is displayed under the cash account, and negative 600, negative 900, and negative 200 are displayed under the expense account in the seventh row. The transaction is numbered as (8). The amount negative 250 is displayed under the Cash and Accounts payable accounts. The transaction is numbered as (9). The 600 amount is displayed with plus sign as an increase under the Cash account and negative 600 is displayed under the Accounts Receivable account."/>
          <p:cNvPicPr preferRelativeResize="0"/>
          <p:nvPr>
            <p:ph type="pic" idx="2"/>
          </p:nvPr>
        </p:nvPicPr>
        <p:blipFill rotWithShape="1">
          <a:blip r:embed="rId1"/>
          <a:srcRect/>
          <a:stretch>
            <a:fillRect/>
          </a:stretch>
        </p:blipFill>
        <p:spPr>
          <a:xfrm>
            <a:off x="1285930" y="3022840"/>
            <a:ext cx="6572141" cy="3213744"/>
          </a:xfrm>
          <a:prstGeom prst="rect">
            <a:avLst/>
          </a:prstGeom>
          <a:noFill/>
          <a:ln>
            <a:noFill/>
          </a:ln>
        </p:spPr>
      </p:pic>
      <p:sp>
        <p:nvSpPr>
          <p:cNvPr id="590" name="Google Shape;590;p52"/>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594" name="Shape 594"/>
        <p:cNvGrpSpPr/>
        <p:nvPr/>
      </p:nvGrpSpPr>
      <p:grpSpPr>
        <a:xfrm>
          <a:off x="0" y="0"/>
          <a:ext cx="0" cy="0"/>
          <a:chOff x="0" y="0"/>
          <a:chExt cx="0" cy="0"/>
        </a:xfrm>
      </p:grpSpPr>
      <p:sp>
        <p:nvSpPr>
          <p:cNvPr id="595" name="Google Shape;595;p5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Transaction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Dividends</a:t>
            </a:r>
            <a:endParaRPr sz="4400">
              <a:latin typeface="Calibri" panose="020F0502020204030204"/>
              <a:ea typeface="Calibri" panose="020F0502020204030204"/>
              <a:cs typeface="Calibri" panose="020F0502020204030204"/>
              <a:sym typeface="Calibri" panose="020F0502020204030204"/>
            </a:endParaRPr>
          </a:p>
        </p:txBody>
      </p:sp>
      <p:sp>
        <p:nvSpPr>
          <p:cNvPr id="596" name="Google Shape;596;p53"/>
          <p:cNvSpPr txBox="1"/>
          <p:nvPr>
            <p:ph type="body" idx="1"/>
          </p:nvPr>
        </p:nvSpPr>
        <p:spPr>
          <a:xfrm>
            <a:off x="281841" y="1651101"/>
            <a:ext cx="8534400" cy="118938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Transaction 10. Dividends </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The corporation </a:t>
            </a:r>
            <a:r>
              <a:rPr lang="en-US" sz="2400">
                <a:solidFill>
                  <a:srgbClr val="FE0000"/>
                </a:solidFill>
                <a:latin typeface="Calibri" panose="020F0502020204030204"/>
                <a:ea typeface="Calibri" panose="020F0502020204030204"/>
                <a:cs typeface="Calibri" panose="020F0502020204030204"/>
                <a:sym typeface="Calibri" panose="020F0502020204030204"/>
              </a:rPr>
              <a:t>pays a dividend of </a:t>
            </a:r>
            <a:r>
              <a:rPr lang="en-US" sz="2400" b="1">
                <a:solidFill>
                  <a:srgbClr val="FE0000"/>
                </a:solidFill>
                <a:latin typeface="Calibri" panose="020F0502020204030204"/>
                <a:ea typeface="Calibri" panose="020F0502020204030204"/>
                <a:cs typeface="Calibri" panose="020F0502020204030204"/>
                <a:sym typeface="Calibri" panose="020F0502020204030204"/>
              </a:rPr>
              <a:t>$1,300 in cash </a:t>
            </a:r>
            <a:r>
              <a:rPr lang="en-US" sz="2400">
                <a:latin typeface="Calibri" panose="020F0502020204030204"/>
                <a:ea typeface="Calibri" panose="020F0502020204030204"/>
                <a:cs typeface="Calibri" panose="020F0502020204030204"/>
                <a:sym typeface="Calibri" panose="020F0502020204030204"/>
              </a:rPr>
              <a:t>to Ray and Barbara Neal, the stockholders of Softbyte Inc.</a:t>
            </a:r>
            <a:endParaRPr sz="2400">
              <a:latin typeface="Calibri" panose="020F0502020204030204"/>
              <a:ea typeface="Calibri" panose="020F0502020204030204"/>
              <a:cs typeface="Calibri" panose="020F0502020204030204"/>
              <a:sym typeface="Calibri" panose="020F0502020204030204"/>
            </a:endParaRPr>
          </a:p>
        </p:txBody>
      </p:sp>
      <p:pic>
        <p:nvPicPr>
          <p:cNvPr id="597" name="Google Shape;597;p53"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Ten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column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column,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column in the sixth row. The transaction is numbered as (7). The negative 1,700 amount is displayed under the cash account, and negative 600, negative 900, and negative 200 are displayed under the expense account in the seventh row. The transaction is numbered as (8). The amount negative 250 is displayed under the Cash and Accounts payable account. The transaction is numbered as (9). The 600 amount is displayed with plus sign as an increase under the Cash account and negative 600 is displayed under the Accounts Receivable column. The transaction is numbered as (10). The amount negative 1,300 is displayed under the Cash and Dividends accounts. A downward curly brace covers the values under the column headings Cash, Accounts Receivable, Supplies and Equipment and points to the amount $18,050. Another downward curly brace covers the values under the column headings Accounts Payable, Common Stock, Revenues, Expenses, Dividends and points to the amount $18,050."/>
          <p:cNvPicPr preferRelativeResize="0"/>
          <p:nvPr>
            <p:ph type="pic" idx="2"/>
          </p:nvPr>
        </p:nvPicPr>
        <p:blipFill rotWithShape="1">
          <a:blip r:embed="rId1"/>
          <a:srcRect/>
          <a:stretch>
            <a:fillRect/>
          </a:stretch>
        </p:blipFill>
        <p:spPr>
          <a:xfrm>
            <a:off x="1458931" y="2840486"/>
            <a:ext cx="5445304" cy="3384920"/>
          </a:xfrm>
          <a:prstGeom prst="rect">
            <a:avLst/>
          </a:prstGeom>
          <a:noFill/>
          <a:ln>
            <a:noFill/>
          </a:ln>
        </p:spPr>
      </p:pic>
      <p:sp>
        <p:nvSpPr>
          <p:cNvPr id="598" name="Google Shape;598;p53"/>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602" name="Shape 602"/>
        <p:cNvGrpSpPr/>
        <p:nvPr/>
      </p:nvGrpSpPr>
      <p:grpSpPr>
        <a:xfrm>
          <a:off x="0" y="0"/>
          <a:ext cx="0" cy="0"/>
          <a:chOff x="0" y="0"/>
          <a:chExt cx="0" cy="0"/>
        </a:xfrm>
      </p:grpSpPr>
      <p:sp>
        <p:nvSpPr>
          <p:cNvPr id="603" name="Google Shape;603;p5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Summary of Transactions</a:t>
            </a:r>
            <a:endParaRPr sz="4400">
              <a:latin typeface="Calibri" panose="020F0502020204030204"/>
              <a:ea typeface="Calibri" panose="020F0502020204030204"/>
              <a:cs typeface="Calibri" panose="020F0502020204030204"/>
              <a:sym typeface="Calibri" panose="020F0502020204030204"/>
            </a:endParaRPr>
          </a:p>
        </p:txBody>
      </p:sp>
      <p:sp>
        <p:nvSpPr>
          <p:cNvPr id="604" name="Google Shape;604;p54"/>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402590" lvl="0" indent="-402590" algn="l" rtl="0">
              <a:lnSpc>
                <a:spcPct val="100000"/>
              </a:lnSpc>
              <a:spcBef>
                <a:spcPts val="0"/>
              </a:spcBef>
              <a:spcAft>
                <a:spcPts val="0"/>
              </a:spcAft>
              <a:buClr>
                <a:srgbClr val="911B21"/>
              </a:buClr>
              <a:buSzPts val="2800"/>
              <a:buFont typeface="Arial" panose="020B0604020202020204"/>
              <a:buAutoNum type="arabicPeriod"/>
            </a:pPr>
            <a:r>
              <a:rPr lang="en-US" sz="2800">
                <a:latin typeface="Calibri" panose="020F0502020204030204"/>
                <a:ea typeface="Calibri" panose="020F0502020204030204"/>
                <a:cs typeface="Calibri" panose="020F0502020204030204"/>
                <a:sym typeface="Calibri" panose="020F0502020204030204"/>
              </a:rPr>
              <a:t>Each transaction must be analyzed in terms of its effect on:</a:t>
            </a:r>
            <a:endParaRPr lang="en-US" sz="2800">
              <a:latin typeface="Calibri" panose="020F0502020204030204"/>
              <a:ea typeface="Calibri" panose="020F0502020204030204"/>
              <a:cs typeface="Calibri" panose="020F0502020204030204"/>
              <a:sym typeface="Calibri" panose="020F0502020204030204"/>
            </a:endParaRPr>
          </a:p>
          <a:p>
            <a:pPr marL="815975" lvl="1"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The three components of the basic accounting equation.</a:t>
            </a:r>
            <a:endParaRPr lang="en-US" sz="2600">
              <a:latin typeface="Calibri" panose="020F0502020204030204"/>
              <a:ea typeface="Calibri" panose="020F0502020204030204"/>
              <a:cs typeface="Calibri" panose="020F0502020204030204"/>
              <a:sym typeface="Calibri" panose="020F0502020204030204"/>
            </a:endParaRPr>
          </a:p>
          <a:p>
            <a:pPr marL="815975" lvl="1" indent="-514350" algn="l" rtl="0">
              <a:lnSpc>
                <a:spcPct val="100000"/>
              </a:lnSpc>
              <a:spcBef>
                <a:spcPts val="62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Specific types (kinds) of items within each component.</a:t>
            </a:r>
            <a:endParaRPr lang="en-US" sz="2600">
              <a:latin typeface="Calibri" panose="020F0502020204030204"/>
              <a:ea typeface="Calibri" panose="020F0502020204030204"/>
              <a:cs typeface="Calibri" panose="020F0502020204030204"/>
              <a:sym typeface="Calibri" panose="020F0502020204030204"/>
            </a:endParaRPr>
          </a:p>
          <a:p>
            <a:pPr marL="403225" lvl="0" indent="-403225" algn="l" rtl="0">
              <a:lnSpc>
                <a:spcPct val="100000"/>
              </a:lnSpc>
              <a:spcBef>
                <a:spcPts val="625"/>
              </a:spcBef>
              <a:spcAft>
                <a:spcPts val="0"/>
              </a:spcAft>
              <a:buClr>
                <a:srgbClr val="911B21"/>
              </a:buClr>
              <a:buSzPts val="2800"/>
              <a:buFont typeface="Arial" panose="020B0604020202020204"/>
              <a:buAutoNum type="arabicPeriod"/>
            </a:pPr>
            <a:r>
              <a:rPr lang="en-US" sz="2800">
                <a:latin typeface="Calibri" panose="020F0502020204030204"/>
                <a:ea typeface="Calibri" panose="020F0502020204030204"/>
                <a:cs typeface="Calibri" panose="020F0502020204030204"/>
                <a:sym typeface="Calibri" panose="020F0502020204030204"/>
              </a:rPr>
              <a:t>The two sides of the equation must always be equal.</a:t>
            </a:r>
            <a:endParaRPr lang="en-US" sz="2800">
              <a:latin typeface="Calibri" panose="020F0502020204030204"/>
              <a:ea typeface="Calibri" panose="020F0502020204030204"/>
              <a:cs typeface="Calibri" panose="020F0502020204030204"/>
              <a:sym typeface="Calibri" panose="020F0502020204030204"/>
            </a:endParaRPr>
          </a:p>
          <a:p>
            <a:pPr marL="403225" lvl="0" indent="-403225" algn="l" rtl="0">
              <a:lnSpc>
                <a:spcPct val="100000"/>
              </a:lnSpc>
              <a:spcBef>
                <a:spcPts val="625"/>
              </a:spcBef>
              <a:spcAft>
                <a:spcPts val="0"/>
              </a:spcAft>
              <a:buClr>
                <a:srgbClr val="911B21"/>
              </a:buClr>
              <a:buSzPts val="2800"/>
              <a:buFont typeface="Arial" panose="020B0604020202020204"/>
              <a:buAutoNum type="arabicPeriod"/>
            </a:pPr>
            <a:r>
              <a:rPr lang="en-US" sz="2800">
                <a:latin typeface="Calibri" panose="020F0502020204030204"/>
                <a:ea typeface="Calibri" panose="020F0502020204030204"/>
                <a:cs typeface="Calibri" panose="020F0502020204030204"/>
                <a:sym typeface="Calibri" panose="020F0502020204030204"/>
              </a:rPr>
              <a:t>The Common Stock and Retained Earnings columns indicate the causes of each change in the stockholders’ claim on assets.</a:t>
            </a:r>
            <a:endParaRPr sz="2800">
              <a:latin typeface="Calibri" panose="020F0502020204030204"/>
              <a:ea typeface="Calibri" panose="020F0502020204030204"/>
              <a:cs typeface="Calibri" panose="020F0502020204030204"/>
              <a:sym typeface="Calibri" panose="020F0502020204030204"/>
            </a:endParaRPr>
          </a:p>
        </p:txBody>
      </p:sp>
      <p:sp>
        <p:nvSpPr>
          <p:cNvPr id="605" name="Google Shape;605;p54"/>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609" name="Shape 609"/>
        <p:cNvGrpSpPr/>
        <p:nvPr/>
      </p:nvGrpSpPr>
      <p:grpSpPr>
        <a:xfrm>
          <a:off x="0" y="0"/>
          <a:ext cx="0" cy="0"/>
          <a:chOff x="0" y="0"/>
          <a:chExt cx="0" cy="0"/>
        </a:xfrm>
      </p:grpSpPr>
      <p:sp>
        <p:nvSpPr>
          <p:cNvPr id="610" name="Google Shape;610;p5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DO IT! 4: Tabular Analysis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List of Transactions</a:t>
            </a:r>
            <a:endParaRPr sz="4800">
              <a:latin typeface="Calibri" panose="020F0502020204030204"/>
              <a:ea typeface="Calibri" panose="020F0502020204030204"/>
              <a:cs typeface="Calibri" panose="020F0502020204030204"/>
              <a:sym typeface="Calibri" panose="020F0502020204030204"/>
            </a:endParaRPr>
          </a:p>
        </p:txBody>
      </p:sp>
      <p:sp>
        <p:nvSpPr>
          <p:cNvPr id="611" name="Google Shape;611;p55"/>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Transactions made by Virmari &amp; Co., a public accounting firm, for the month of August are shown below. Prepare a tabular analysis which shows the effects of these transactions on the expanded accounting equation, similar to that shown in Illustration 1-9.</a:t>
            </a:r>
            <a:endParaRPr lang="en-US" sz="2400">
              <a:latin typeface="Calibri" panose="020F0502020204030204"/>
              <a:ea typeface="Calibri" panose="020F0502020204030204"/>
              <a:cs typeface="Calibri" panose="020F0502020204030204"/>
              <a:sym typeface="Calibri" panose="020F0502020204030204"/>
            </a:endParaRPr>
          </a:p>
          <a:p>
            <a:pPr marL="402590" lvl="0" indent="-402590" algn="l" rtl="0">
              <a:lnSpc>
                <a:spcPct val="100000"/>
              </a:lnSpc>
              <a:spcBef>
                <a:spcPts val="625"/>
              </a:spcBef>
              <a:spcAft>
                <a:spcPts val="0"/>
              </a:spcAft>
              <a:buClr>
                <a:srgbClr val="911B21"/>
              </a:buClr>
              <a:buSzPts val="2400"/>
              <a:buFont typeface="Calibri" panose="020F0502020204030204"/>
              <a:buAutoNum type="arabicPeriod"/>
            </a:pPr>
            <a:r>
              <a:rPr lang="en-US" sz="2400">
                <a:latin typeface="Calibri" panose="020F0502020204030204"/>
                <a:ea typeface="Calibri" panose="020F0502020204030204"/>
                <a:cs typeface="Calibri" panose="020F0502020204030204"/>
                <a:sym typeface="Calibri" panose="020F0502020204030204"/>
              </a:rPr>
              <a:t>Virmari sold shares of common stock for $25,000 cash.</a:t>
            </a:r>
            <a:endParaRPr lang="en-US" sz="2400">
              <a:latin typeface="Calibri" panose="020F0502020204030204"/>
              <a:ea typeface="Calibri" panose="020F0502020204030204"/>
              <a:cs typeface="Calibri" panose="020F0502020204030204"/>
              <a:sym typeface="Calibri" panose="020F0502020204030204"/>
            </a:endParaRPr>
          </a:p>
          <a:p>
            <a:pPr marL="402590" lvl="0" indent="-402590" algn="l" rtl="0">
              <a:lnSpc>
                <a:spcPct val="100000"/>
              </a:lnSpc>
              <a:spcBef>
                <a:spcPts val="625"/>
              </a:spcBef>
              <a:spcAft>
                <a:spcPts val="0"/>
              </a:spcAft>
              <a:buClr>
                <a:srgbClr val="911B21"/>
              </a:buClr>
              <a:buSzPts val="2400"/>
              <a:buFont typeface="Calibri" panose="020F0502020204030204"/>
              <a:buAutoNum type="arabicPeriod"/>
            </a:pPr>
            <a:r>
              <a:rPr lang="en-US" sz="2400">
                <a:latin typeface="Calibri" panose="020F0502020204030204"/>
                <a:ea typeface="Calibri" panose="020F0502020204030204"/>
                <a:cs typeface="Calibri" panose="020F0502020204030204"/>
                <a:sym typeface="Calibri" panose="020F0502020204030204"/>
              </a:rPr>
              <a:t>The company purchased $7,000 of office equipment on credit.</a:t>
            </a:r>
            <a:endParaRPr lang="en-US" sz="2400">
              <a:latin typeface="Calibri" panose="020F0502020204030204"/>
              <a:ea typeface="Calibri" panose="020F0502020204030204"/>
              <a:cs typeface="Calibri" panose="020F0502020204030204"/>
              <a:sym typeface="Calibri" panose="020F0502020204030204"/>
            </a:endParaRPr>
          </a:p>
          <a:p>
            <a:pPr marL="402590" lvl="0" indent="-402590" algn="l" rtl="0">
              <a:lnSpc>
                <a:spcPct val="100000"/>
              </a:lnSpc>
              <a:spcBef>
                <a:spcPts val="625"/>
              </a:spcBef>
              <a:spcAft>
                <a:spcPts val="0"/>
              </a:spcAft>
              <a:buClr>
                <a:srgbClr val="911B21"/>
              </a:buClr>
              <a:buSzPts val="2400"/>
              <a:buFont typeface="Calibri" panose="020F0502020204030204"/>
              <a:buAutoNum type="arabicPeriod"/>
            </a:pPr>
            <a:r>
              <a:rPr lang="en-US" sz="2400">
                <a:latin typeface="Calibri" panose="020F0502020204030204"/>
                <a:ea typeface="Calibri" panose="020F0502020204030204"/>
                <a:cs typeface="Calibri" panose="020F0502020204030204"/>
                <a:sym typeface="Calibri" panose="020F0502020204030204"/>
              </a:rPr>
              <a:t>The company received $8,000 cash in exchange for services performed.</a:t>
            </a:r>
            <a:endParaRPr lang="en-US" sz="2400">
              <a:latin typeface="Calibri" panose="020F0502020204030204"/>
              <a:ea typeface="Calibri" panose="020F0502020204030204"/>
              <a:cs typeface="Calibri" panose="020F0502020204030204"/>
              <a:sym typeface="Calibri" panose="020F0502020204030204"/>
            </a:endParaRPr>
          </a:p>
          <a:p>
            <a:pPr marL="402590" lvl="0" indent="-402590" algn="l" rtl="0">
              <a:lnSpc>
                <a:spcPct val="100000"/>
              </a:lnSpc>
              <a:spcBef>
                <a:spcPts val="625"/>
              </a:spcBef>
              <a:spcAft>
                <a:spcPts val="0"/>
              </a:spcAft>
              <a:buClr>
                <a:srgbClr val="911B21"/>
              </a:buClr>
              <a:buSzPts val="2400"/>
              <a:buFont typeface="Calibri" panose="020F0502020204030204"/>
              <a:buAutoNum type="arabicPeriod"/>
            </a:pPr>
            <a:r>
              <a:rPr lang="en-US" sz="2400">
                <a:latin typeface="Calibri" panose="020F0502020204030204"/>
                <a:ea typeface="Calibri" panose="020F0502020204030204"/>
                <a:cs typeface="Calibri" panose="020F0502020204030204"/>
                <a:sym typeface="Calibri" panose="020F0502020204030204"/>
              </a:rPr>
              <a:t>The company paid $850 for this month’s rent.</a:t>
            </a:r>
            <a:endParaRPr lang="en-US" sz="2400">
              <a:latin typeface="Calibri" panose="020F0502020204030204"/>
              <a:ea typeface="Calibri" panose="020F0502020204030204"/>
              <a:cs typeface="Calibri" panose="020F0502020204030204"/>
              <a:sym typeface="Calibri" panose="020F0502020204030204"/>
            </a:endParaRPr>
          </a:p>
          <a:p>
            <a:pPr marL="402590" lvl="0" indent="-402590" algn="l" rtl="0">
              <a:lnSpc>
                <a:spcPct val="100000"/>
              </a:lnSpc>
              <a:spcBef>
                <a:spcPts val="625"/>
              </a:spcBef>
              <a:spcAft>
                <a:spcPts val="0"/>
              </a:spcAft>
              <a:buClr>
                <a:srgbClr val="911B21"/>
              </a:buClr>
              <a:buSzPts val="2400"/>
              <a:buFont typeface="Calibri" panose="020F0502020204030204"/>
              <a:buAutoNum type="arabicPeriod"/>
            </a:pPr>
            <a:r>
              <a:rPr lang="en-US" sz="2400">
                <a:latin typeface="Calibri" panose="020F0502020204030204"/>
                <a:ea typeface="Calibri" panose="020F0502020204030204"/>
                <a:cs typeface="Calibri" panose="020F0502020204030204"/>
                <a:sym typeface="Calibri" panose="020F0502020204030204"/>
              </a:rPr>
              <a:t> The company paid a dividend of $1,000 in cash to stockholders.</a:t>
            </a:r>
            <a:endParaRPr sz="2400">
              <a:latin typeface="Calibri" panose="020F0502020204030204"/>
              <a:ea typeface="Calibri" panose="020F0502020204030204"/>
              <a:cs typeface="Calibri" panose="020F0502020204030204"/>
              <a:sym typeface="Calibri" panose="020F0502020204030204"/>
            </a:endParaRPr>
          </a:p>
        </p:txBody>
      </p:sp>
      <p:sp>
        <p:nvSpPr>
          <p:cNvPr id="612" name="Google Shape;612;p55"/>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616" name="Shape 616"/>
        <p:cNvGrpSpPr/>
        <p:nvPr/>
      </p:nvGrpSpPr>
      <p:grpSpPr>
        <a:xfrm>
          <a:off x="0" y="0"/>
          <a:ext cx="0" cy="0"/>
          <a:chOff x="0" y="0"/>
          <a:chExt cx="0" cy="0"/>
        </a:xfrm>
      </p:grpSpPr>
      <p:sp>
        <p:nvSpPr>
          <p:cNvPr id="617" name="Google Shape;617;p5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4: Tabular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Investment of cash by stockholders</a:t>
            </a:r>
            <a:endParaRPr sz="4400">
              <a:latin typeface="Calibri" panose="020F0502020204030204"/>
              <a:ea typeface="Calibri" panose="020F0502020204030204"/>
              <a:cs typeface="Calibri" panose="020F0502020204030204"/>
              <a:sym typeface="Calibri" panose="020F0502020204030204"/>
            </a:endParaRPr>
          </a:p>
        </p:txBody>
      </p:sp>
      <p:sp>
        <p:nvSpPr>
          <p:cNvPr id="618" name="Google Shape;618;p56"/>
          <p:cNvSpPr txBox="1"/>
          <p:nvPr>
            <p:ph type="body" idx="1"/>
          </p:nvPr>
        </p:nvSpPr>
        <p:spPr>
          <a:xfrm>
            <a:off x="304800" y="1752598"/>
            <a:ext cx="8534400" cy="924341"/>
          </a:xfrm>
          <a:prstGeom prst="rect">
            <a:avLst/>
          </a:prstGeom>
          <a:noFill/>
          <a:ln>
            <a:noFill/>
          </a:ln>
        </p:spPr>
        <p:txBody>
          <a:bodyPr spcFirstLastPara="1" wrap="square" lIns="91425" tIns="45700" rIns="91425" bIns="45700" anchor="t" anchorCtr="0">
            <a:noAutofit/>
          </a:bodyPr>
          <a:lstStyle/>
          <a:p>
            <a:pPr marL="403225" lvl="0" indent="-403225" algn="l" rtl="0">
              <a:lnSpc>
                <a:spcPct val="100000"/>
              </a:lnSpc>
              <a:spcBef>
                <a:spcPts val="0"/>
              </a:spcBef>
              <a:spcAft>
                <a:spcPts val="0"/>
              </a:spcAft>
              <a:buClr>
                <a:srgbClr val="911B21"/>
              </a:buClr>
              <a:buSzPts val="2600"/>
              <a:buFont typeface="Arial" panose="020B0604020202020204"/>
              <a:buAutoNum type="arabicPeriod"/>
            </a:pPr>
            <a:r>
              <a:rPr lang="en-US" sz="2600" b="1">
                <a:latin typeface="Calibri" panose="020F0502020204030204"/>
                <a:ea typeface="Calibri" panose="020F0502020204030204"/>
                <a:cs typeface="Calibri" panose="020F0502020204030204"/>
                <a:sym typeface="Calibri" panose="020F0502020204030204"/>
              </a:rPr>
              <a:t>Virmari sold shares of common stock for $25,000 cash.</a:t>
            </a:r>
            <a:endParaRPr lang="en-US" sz="2600" b="1">
              <a:latin typeface="Calibri" panose="020F0502020204030204"/>
              <a:ea typeface="Calibri" panose="020F0502020204030204"/>
              <a:cs typeface="Calibri" panose="020F0502020204030204"/>
              <a:sym typeface="Calibri" panose="020F0502020204030204"/>
            </a:endParaRPr>
          </a:p>
        </p:txBody>
      </p:sp>
      <p:pic>
        <p:nvPicPr>
          <p:cNvPr id="619" name="Google Shape;619;p56"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he transaction is numbered as (1). The 25,000 amount is displayed with plus sign as an increase under both the Cash and Common Stock accounts."/>
          <p:cNvPicPr preferRelativeResize="0"/>
          <p:nvPr>
            <p:ph type="pic" idx="2"/>
          </p:nvPr>
        </p:nvPicPr>
        <p:blipFill rotWithShape="1">
          <a:blip r:embed="rId1"/>
          <a:srcRect/>
          <a:stretch>
            <a:fillRect/>
          </a:stretch>
        </p:blipFill>
        <p:spPr>
          <a:xfrm>
            <a:off x="226984" y="3123974"/>
            <a:ext cx="8639233" cy="1747142"/>
          </a:xfrm>
          <a:prstGeom prst="rect">
            <a:avLst/>
          </a:prstGeom>
          <a:noFill/>
          <a:ln>
            <a:noFill/>
          </a:ln>
        </p:spPr>
      </p:pic>
      <p:sp>
        <p:nvSpPr>
          <p:cNvPr id="620" name="Google Shape;620;p56"/>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624" name="Shape 624"/>
        <p:cNvGrpSpPr/>
        <p:nvPr/>
      </p:nvGrpSpPr>
      <p:grpSpPr>
        <a:xfrm>
          <a:off x="0" y="0"/>
          <a:ext cx="0" cy="0"/>
          <a:chOff x="0" y="0"/>
          <a:chExt cx="0" cy="0"/>
        </a:xfrm>
      </p:grpSpPr>
      <p:sp>
        <p:nvSpPr>
          <p:cNvPr id="625" name="Google Shape;625;p5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4: Tabular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Purchase of office equipment on credit</a:t>
            </a:r>
            <a:endParaRPr sz="4400">
              <a:latin typeface="Calibri" panose="020F0502020204030204"/>
              <a:ea typeface="Calibri" panose="020F0502020204030204"/>
              <a:cs typeface="Calibri" panose="020F0502020204030204"/>
              <a:sym typeface="Calibri" panose="020F0502020204030204"/>
            </a:endParaRPr>
          </a:p>
        </p:txBody>
      </p:sp>
      <p:sp>
        <p:nvSpPr>
          <p:cNvPr id="626" name="Google Shape;626;p57"/>
          <p:cNvSpPr txBox="1"/>
          <p:nvPr>
            <p:ph type="body" idx="1"/>
          </p:nvPr>
        </p:nvSpPr>
        <p:spPr>
          <a:xfrm>
            <a:off x="304800" y="1752598"/>
            <a:ext cx="8534400" cy="924341"/>
          </a:xfrm>
          <a:prstGeom prst="rect">
            <a:avLst/>
          </a:prstGeom>
          <a:noFill/>
          <a:ln>
            <a:noFill/>
          </a:ln>
        </p:spPr>
        <p:txBody>
          <a:bodyPr spcFirstLastPara="1" wrap="square" lIns="91425" tIns="45700" rIns="91425" bIns="45700" anchor="t" anchorCtr="0">
            <a:noAutofit/>
          </a:bodyPr>
          <a:lstStyle/>
          <a:p>
            <a:pPr marL="403225" lvl="0" indent="-403225" algn="l" rtl="0">
              <a:lnSpc>
                <a:spcPct val="100000"/>
              </a:lnSpc>
              <a:spcBef>
                <a:spcPts val="0"/>
              </a:spcBef>
              <a:spcAft>
                <a:spcPts val="0"/>
              </a:spcAft>
              <a:buClr>
                <a:srgbClr val="911B21"/>
              </a:buClr>
              <a:buSzPts val="2600"/>
              <a:buFont typeface="Arial" panose="020B0604020202020204"/>
              <a:buAutoNum type="arabicPeriod" startAt="2"/>
            </a:pPr>
            <a:r>
              <a:rPr lang="en-US" sz="2600" b="1">
                <a:latin typeface="Calibri" panose="020F0502020204030204"/>
                <a:ea typeface="Calibri" panose="020F0502020204030204"/>
                <a:cs typeface="Calibri" panose="020F0502020204030204"/>
                <a:sym typeface="Calibri" panose="020F0502020204030204"/>
              </a:rPr>
              <a:t>The company purchased $7,000 of office equipment on credit.</a:t>
            </a:r>
            <a:endParaRPr lang="en-US" sz="2600" b="1">
              <a:latin typeface="Calibri" panose="020F0502020204030204"/>
              <a:ea typeface="Calibri" panose="020F0502020204030204"/>
              <a:cs typeface="Calibri" panose="020F0502020204030204"/>
              <a:sym typeface="Calibri" panose="020F0502020204030204"/>
            </a:endParaRPr>
          </a:p>
        </p:txBody>
      </p:sp>
      <p:pic>
        <p:nvPicPr>
          <p:cNvPr id="627" name="Google Shape;627;p57"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wo transactions given are listed as follows: The transaction is numbered as (1). The 25,000 amount is displayed with plus sign as an increase under both the Cash and Common Stock accounts. The transaction is numbered as (2). The 7,000 amount is displayed with plus sign as an increase under both the Equipment and Accounts payable column in the second row."/>
          <p:cNvPicPr preferRelativeResize="0"/>
          <p:nvPr>
            <p:ph type="pic" idx="2"/>
          </p:nvPr>
        </p:nvPicPr>
        <p:blipFill rotWithShape="1">
          <a:blip r:embed="rId1"/>
          <a:srcRect/>
          <a:stretch>
            <a:fillRect/>
          </a:stretch>
        </p:blipFill>
        <p:spPr>
          <a:xfrm>
            <a:off x="451721" y="3036129"/>
            <a:ext cx="8240558" cy="2231654"/>
          </a:xfrm>
          <a:prstGeom prst="rect">
            <a:avLst/>
          </a:prstGeom>
          <a:noFill/>
          <a:ln>
            <a:noFill/>
          </a:ln>
        </p:spPr>
      </p:pic>
      <p:sp>
        <p:nvSpPr>
          <p:cNvPr id="628" name="Google Shape;628;p57"/>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633" name="Shape 633"/>
        <p:cNvGrpSpPr/>
        <p:nvPr/>
      </p:nvGrpSpPr>
      <p:grpSpPr>
        <a:xfrm>
          <a:off x="0" y="0"/>
          <a:ext cx="0" cy="0"/>
          <a:chOff x="0" y="0"/>
          <a:chExt cx="0" cy="0"/>
        </a:xfrm>
      </p:grpSpPr>
      <p:sp>
        <p:nvSpPr>
          <p:cNvPr id="634" name="Google Shape;634;p5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4: Tabular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Cash received for services</a:t>
            </a:r>
            <a:endParaRPr sz="4400">
              <a:latin typeface="Calibri" panose="020F0502020204030204"/>
              <a:ea typeface="Calibri" panose="020F0502020204030204"/>
              <a:cs typeface="Calibri" panose="020F0502020204030204"/>
              <a:sym typeface="Calibri" panose="020F0502020204030204"/>
            </a:endParaRPr>
          </a:p>
        </p:txBody>
      </p:sp>
      <p:sp>
        <p:nvSpPr>
          <p:cNvPr id="635" name="Google Shape;635;p58"/>
          <p:cNvSpPr txBox="1"/>
          <p:nvPr>
            <p:ph type="body" idx="1"/>
          </p:nvPr>
        </p:nvSpPr>
        <p:spPr>
          <a:xfrm>
            <a:off x="304800" y="1752598"/>
            <a:ext cx="8534400" cy="924341"/>
          </a:xfrm>
          <a:prstGeom prst="rect">
            <a:avLst/>
          </a:prstGeom>
          <a:noFill/>
          <a:ln>
            <a:noFill/>
          </a:ln>
        </p:spPr>
        <p:txBody>
          <a:bodyPr spcFirstLastPara="1" wrap="square" lIns="91425" tIns="45700" rIns="91425" bIns="45700" anchor="t" anchorCtr="0">
            <a:noAutofit/>
          </a:bodyPr>
          <a:lstStyle/>
          <a:p>
            <a:pPr marL="403225" lvl="0" indent="-403225" algn="l" rtl="0">
              <a:lnSpc>
                <a:spcPct val="100000"/>
              </a:lnSpc>
              <a:spcBef>
                <a:spcPts val="0"/>
              </a:spcBef>
              <a:spcAft>
                <a:spcPts val="0"/>
              </a:spcAft>
              <a:buClr>
                <a:srgbClr val="911B21"/>
              </a:buClr>
              <a:buSzPts val="2600"/>
              <a:buFont typeface="Arial" panose="020B0604020202020204"/>
              <a:buAutoNum type="arabicPeriod" startAt="3"/>
            </a:pPr>
            <a:r>
              <a:rPr lang="en-US" sz="2600" b="1">
                <a:latin typeface="Calibri" panose="020F0502020204030204"/>
                <a:ea typeface="Calibri" panose="020F0502020204030204"/>
                <a:cs typeface="Calibri" panose="020F0502020204030204"/>
                <a:sym typeface="Calibri" panose="020F0502020204030204"/>
              </a:rPr>
              <a:t>The company received $8,000 cash in exchange for services performed.</a:t>
            </a:r>
            <a:endParaRPr lang="en-US" sz="2600" b="1">
              <a:latin typeface="Calibri" panose="020F0502020204030204"/>
              <a:ea typeface="Calibri" panose="020F0502020204030204"/>
              <a:cs typeface="Calibri" panose="020F0502020204030204"/>
              <a:sym typeface="Calibri" panose="020F0502020204030204"/>
            </a:endParaRPr>
          </a:p>
        </p:txBody>
      </p:sp>
      <p:pic>
        <p:nvPicPr>
          <p:cNvPr id="636" name="Google Shape;636;p58"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hree transactions given are listed as follows: The transaction is numbered as (1). The 25,000 amount is displayed with plus sign as an increase under both the Cash and Common Stock accounts. The transaction is numbered as (2). The 7,000 amount is displayed with plus sign as an increase under both the Equipment and Accounts payable accounts in the second row. The transaction is numbered as (3). The 8,000 amount is displayed with plus sign as an increase under both Cash and Revenue accounts in the third row."/>
          <p:cNvPicPr preferRelativeResize="0"/>
          <p:nvPr>
            <p:ph type="pic" idx="2"/>
          </p:nvPr>
        </p:nvPicPr>
        <p:blipFill rotWithShape="1">
          <a:blip r:embed="rId1"/>
          <a:srcRect/>
          <a:stretch>
            <a:fillRect/>
          </a:stretch>
        </p:blipFill>
        <p:spPr>
          <a:xfrm>
            <a:off x="274063" y="3050146"/>
            <a:ext cx="8595875" cy="2689258"/>
          </a:xfrm>
          <a:prstGeom prst="rect">
            <a:avLst/>
          </a:prstGeom>
          <a:noFill/>
          <a:ln>
            <a:noFill/>
          </a:ln>
        </p:spPr>
      </p:pic>
      <p:sp>
        <p:nvSpPr>
          <p:cNvPr id="637" name="Google Shape;637;p58"/>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641" name="Shape 641"/>
        <p:cNvGrpSpPr/>
        <p:nvPr/>
      </p:nvGrpSpPr>
      <p:grpSpPr>
        <a:xfrm>
          <a:off x="0" y="0"/>
          <a:ext cx="0" cy="0"/>
          <a:chOff x="0" y="0"/>
          <a:chExt cx="0" cy="0"/>
        </a:xfrm>
      </p:grpSpPr>
      <p:sp>
        <p:nvSpPr>
          <p:cNvPr id="642" name="Google Shape;642;p5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00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4: Tabular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Rent payment</a:t>
            </a:r>
            <a:endParaRPr>
              <a:latin typeface="Calibri" panose="020F0502020204030204"/>
              <a:ea typeface="Calibri" panose="020F0502020204030204"/>
              <a:cs typeface="Calibri" panose="020F0502020204030204"/>
              <a:sym typeface="Calibri" panose="020F0502020204030204"/>
            </a:endParaRPr>
          </a:p>
        </p:txBody>
      </p:sp>
      <p:sp>
        <p:nvSpPr>
          <p:cNvPr id="643" name="Google Shape;643;p59"/>
          <p:cNvSpPr txBox="1"/>
          <p:nvPr>
            <p:ph type="body" idx="1"/>
          </p:nvPr>
        </p:nvSpPr>
        <p:spPr>
          <a:xfrm>
            <a:off x="304800" y="1752598"/>
            <a:ext cx="8534400" cy="924341"/>
          </a:xfrm>
          <a:prstGeom prst="rect">
            <a:avLst/>
          </a:prstGeom>
          <a:noFill/>
          <a:ln>
            <a:noFill/>
          </a:ln>
        </p:spPr>
        <p:txBody>
          <a:bodyPr spcFirstLastPara="1" wrap="square" lIns="91425" tIns="45700" rIns="91425" bIns="45700" anchor="t" anchorCtr="0">
            <a:noAutofit/>
          </a:bodyPr>
          <a:lstStyle/>
          <a:p>
            <a:pPr marL="403225" lvl="0" indent="-403225" algn="l" rtl="0">
              <a:lnSpc>
                <a:spcPct val="100000"/>
              </a:lnSpc>
              <a:spcBef>
                <a:spcPts val="0"/>
              </a:spcBef>
              <a:spcAft>
                <a:spcPts val="0"/>
              </a:spcAft>
              <a:buClr>
                <a:srgbClr val="911B21"/>
              </a:buClr>
              <a:buSzPts val="2600"/>
              <a:buFont typeface="Arial" panose="020B0604020202020204"/>
              <a:buAutoNum type="arabicPeriod" startAt="4"/>
            </a:pPr>
            <a:r>
              <a:rPr lang="en-US" sz="2600" b="1">
                <a:latin typeface="Calibri" panose="020F0502020204030204"/>
                <a:ea typeface="Calibri" panose="020F0502020204030204"/>
                <a:cs typeface="Calibri" panose="020F0502020204030204"/>
                <a:sym typeface="Calibri" panose="020F0502020204030204"/>
              </a:rPr>
              <a:t>The company paid $850 for this month’s rent.</a:t>
            </a:r>
            <a:endParaRPr lang="en-US" sz="2600" b="1">
              <a:latin typeface="Calibri" panose="020F0502020204030204"/>
              <a:ea typeface="Calibri" panose="020F0502020204030204"/>
              <a:cs typeface="Calibri" panose="020F0502020204030204"/>
              <a:sym typeface="Calibri" panose="020F0502020204030204"/>
            </a:endParaRPr>
          </a:p>
        </p:txBody>
      </p:sp>
      <p:pic>
        <p:nvPicPr>
          <p:cNvPr id="644" name="Google Shape;644;p59"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hree transactions given are listed as follows: The transaction is numbered as (1). The 25,000 amount is displayed with plus sign as an increase under both the Cash and Common Stock accounts. The transaction is numbered as (2). The 7,000 amount is displayed with plus sign as an increase under both the Equipment and Accounts payable accounts in the second row. The transaction is numbered as (3). The 8,000 amount is displayed with plus sign as an increase under both Cash and Revenue accounts in the third row. The transaction is numbered as (4). The amount negative 850 is displayed under the Cash and Expense accounts."/>
          <p:cNvPicPr preferRelativeResize="0"/>
          <p:nvPr>
            <p:ph type="pic" idx="2"/>
          </p:nvPr>
        </p:nvPicPr>
        <p:blipFill rotWithShape="1">
          <a:blip r:embed="rId1"/>
          <a:srcRect/>
          <a:stretch>
            <a:fillRect/>
          </a:stretch>
        </p:blipFill>
        <p:spPr>
          <a:xfrm>
            <a:off x="334419" y="2600861"/>
            <a:ext cx="8468479" cy="3249534"/>
          </a:xfrm>
          <a:prstGeom prst="rect">
            <a:avLst/>
          </a:prstGeom>
          <a:noFill/>
          <a:ln>
            <a:noFill/>
          </a:ln>
        </p:spPr>
      </p:pic>
      <p:sp>
        <p:nvSpPr>
          <p:cNvPr id="645" name="Google Shape;645;p59"/>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Who Uses Accounting Data</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Internal Users</a:t>
            </a:r>
            <a:endParaRPr>
              <a:latin typeface="Calibri" panose="020F0502020204030204"/>
              <a:ea typeface="Calibri" panose="020F0502020204030204"/>
              <a:cs typeface="Calibri" panose="020F0502020204030204"/>
              <a:sym typeface="Calibri" panose="020F0502020204030204"/>
            </a:endParaRPr>
          </a:p>
        </p:txBody>
      </p:sp>
      <p:pic>
        <p:nvPicPr>
          <p:cNvPr id="206" name="Google Shape;206;p6" descr="An illustration for finance shows a man standing behind a pile of cash and looking at another man holding a briefcase, labeled stock. The question asked by internal finance users is, Is cash sufficient to pay dividends to Microsoft stockholders? An illustration for marketing shows a woman in business attire. The question asked by internal marketing users is, what price should Apple charge for an iPhone to maximize the company's net income? An illustration for human resources shows three people in front of a building, holding signs that read, on strike. The question asked by internal human resource users is, Can General Motors afford to give its employees pay raises this year? An illustration for management shows a thunderstorm over a bag of chips and the sun over a can of Cola. The question asked by internal management users is, Which PepsiCo product line is the most profitable? Should any product lines be eliminated? "/>
          <p:cNvPicPr preferRelativeResize="0"/>
          <p:nvPr>
            <p:ph type="pic" idx="2"/>
          </p:nvPr>
        </p:nvPicPr>
        <p:blipFill rotWithShape="1">
          <a:blip r:embed="rId1"/>
          <a:srcRect/>
          <a:stretch>
            <a:fillRect/>
          </a:stretch>
        </p:blipFill>
        <p:spPr>
          <a:xfrm>
            <a:off x="315143" y="2514731"/>
            <a:ext cx="8513714" cy="2337272"/>
          </a:xfrm>
          <a:prstGeom prst="rect">
            <a:avLst/>
          </a:prstGeom>
          <a:noFill/>
          <a:ln>
            <a:noFill/>
          </a:ln>
        </p:spPr>
      </p:pic>
      <p:sp>
        <p:nvSpPr>
          <p:cNvPr id="207" name="Google Shape;207;p6"/>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649" name="Shape 649"/>
        <p:cNvGrpSpPr/>
        <p:nvPr/>
      </p:nvGrpSpPr>
      <p:grpSpPr>
        <a:xfrm>
          <a:off x="0" y="0"/>
          <a:ext cx="0" cy="0"/>
          <a:chOff x="0" y="0"/>
          <a:chExt cx="0" cy="0"/>
        </a:xfrm>
      </p:grpSpPr>
      <p:sp>
        <p:nvSpPr>
          <p:cNvPr id="650" name="Google Shape;650;p6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00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4: Tabular Analysis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Payment of dividends</a:t>
            </a:r>
            <a:endParaRPr>
              <a:latin typeface="Calibri" panose="020F0502020204030204"/>
              <a:ea typeface="Calibri" panose="020F0502020204030204"/>
              <a:cs typeface="Calibri" panose="020F0502020204030204"/>
              <a:sym typeface="Calibri" panose="020F0502020204030204"/>
            </a:endParaRPr>
          </a:p>
        </p:txBody>
      </p:sp>
      <p:sp>
        <p:nvSpPr>
          <p:cNvPr id="651" name="Google Shape;651;p60"/>
          <p:cNvSpPr txBox="1"/>
          <p:nvPr>
            <p:ph type="body" idx="1"/>
          </p:nvPr>
        </p:nvSpPr>
        <p:spPr>
          <a:xfrm>
            <a:off x="304800" y="1752598"/>
            <a:ext cx="8534400" cy="924341"/>
          </a:xfrm>
          <a:prstGeom prst="rect">
            <a:avLst/>
          </a:prstGeom>
          <a:noFill/>
          <a:ln>
            <a:noFill/>
          </a:ln>
        </p:spPr>
        <p:txBody>
          <a:bodyPr spcFirstLastPara="1" wrap="square" lIns="91425" tIns="45700" rIns="91425" bIns="45700" anchor="t" anchorCtr="0">
            <a:noAutofit/>
          </a:bodyPr>
          <a:lstStyle/>
          <a:p>
            <a:pPr marL="403225" lvl="0" indent="-403225" algn="l" rtl="0">
              <a:lnSpc>
                <a:spcPct val="100000"/>
              </a:lnSpc>
              <a:spcBef>
                <a:spcPts val="0"/>
              </a:spcBef>
              <a:spcAft>
                <a:spcPts val="0"/>
              </a:spcAft>
              <a:buClr>
                <a:srgbClr val="911B21"/>
              </a:buClr>
              <a:buSzPts val="2600"/>
              <a:buFont typeface="Arial" panose="020B0604020202020204"/>
              <a:buAutoNum type="arabicPeriod" startAt="5"/>
            </a:pPr>
            <a:r>
              <a:rPr lang="en-US" sz="2600" b="1">
                <a:latin typeface="Calibri" panose="020F0502020204030204"/>
                <a:ea typeface="Calibri" panose="020F0502020204030204"/>
                <a:cs typeface="Calibri" panose="020F0502020204030204"/>
                <a:sym typeface="Calibri" panose="020F0502020204030204"/>
              </a:rPr>
              <a:t>The company paid a dividend of $1,000 in cash to stockholders.</a:t>
            </a:r>
            <a:endParaRPr lang="en-US" sz="2600" b="1">
              <a:latin typeface="Calibri" panose="020F0502020204030204"/>
              <a:ea typeface="Calibri" panose="020F0502020204030204"/>
              <a:cs typeface="Calibri" panose="020F0502020204030204"/>
              <a:sym typeface="Calibri" panose="020F0502020204030204"/>
            </a:endParaRPr>
          </a:p>
        </p:txBody>
      </p:sp>
      <p:pic>
        <p:nvPicPr>
          <p:cNvPr id="652" name="Google Shape;652;p60"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hree transactions given are listed as follows: The transaction is numbered as (1). The 25,000 amount is displayed with plus sign as an increase under both the Cash and Common Stock accounts. The transaction is numbered as (2). The 7,000 amount is displayed with plus sign as an increase under both the Equipment and Accounts payable accounts in the second row. The transaction is numbered as (3). The 8,000 amount is displayed with plus sign as an increase under both Cash and Revenue accounts in the third row. The transaction is numbered as (4). The amount negative 850 is displayed under the Cash and Expense accounts. The transaction is numbered as (5). The amount negative 1,000 is displayed under the Cash and Dividends accounts. The last line displays totals of each column in an equation format as follows: Cash, $31,150 plus Equipment, $7,000 equals Accounts Payable, $7,000 plus Common stock, $25,000 plus Revenues, $8,000 minus Expenses, negative $850 minus Dividends, negative $1,000. A downward curly brace covers the values under the column headings Cash, Accounts Receivable, Supplies and Equipment and points to the amount $38,150. Another downward curly brace covers the values under the column headings Accounts Payable, Common Stock, Revenues, Expenses, Dividends and points to the amount $38,150."/>
          <p:cNvPicPr preferRelativeResize="0"/>
          <p:nvPr>
            <p:ph type="pic" idx="2"/>
          </p:nvPr>
        </p:nvPicPr>
        <p:blipFill rotWithShape="1">
          <a:blip r:embed="rId1"/>
          <a:srcRect/>
          <a:stretch>
            <a:fillRect/>
          </a:stretch>
        </p:blipFill>
        <p:spPr>
          <a:xfrm>
            <a:off x="1055674" y="2681260"/>
            <a:ext cx="7032652" cy="3506153"/>
          </a:xfrm>
          <a:prstGeom prst="rect">
            <a:avLst/>
          </a:prstGeom>
          <a:noFill/>
          <a:ln>
            <a:noFill/>
          </a:ln>
        </p:spPr>
      </p:pic>
      <p:sp>
        <p:nvSpPr>
          <p:cNvPr id="653" name="Google Shape;653;p60"/>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4</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657" name="Shape 657"/>
        <p:cNvGrpSpPr/>
        <p:nvPr/>
      </p:nvGrpSpPr>
      <p:grpSpPr>
        <a:xfrm>
          <a:off x="0" y="0"/>
          <a:ext cx="0" cy="0"/>
          <a:chOff x="0" y="0"/>
          <a:chExt cx="0" cy="0"/>
        </a:xfrm>
      </p:grpSpPr>
      <p:sp>
        <p:nvSpPr>
          <p:cNvPr id="658" name="Google Shape;658;p61"/>
          <p:cNvSpPr txBox="1"/>
          <p:nvPr>
            <p:ph type="title"/>
          </p:nvPr>
        </p:nvSpPr>
        <p:spPr>
          <a:xfrm>
            <a:off x="0" y="457199"/>
            <a:ext cx="9144000" cy="1196939"/>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2800"/>
              <a:buFont typeface="Calibri" panose="020F0502020204030204"/>
              <a:buNone/>
            </a:pPr>
            <a:r>
              <a:rPr lang="en-US" sz="2800">
                <a:solidFill>
                  <a:srgbClr val="911621"/>
                </a:solidFill>
                <a:latin typeface="Calibri" panose="020F0502020204030204"/>
                <a:ea typeface="Calibri" panose="020F0502020204030204"/>
                <a:cs typeface="Calibri" panose="020F0502020204030204"/>
                <a:sym typeface="Calibri" panose="020F0502020204030204"/>
              </a:rPr>
              <a:t>LEARNING OBJECTIVE 5</a:t>
            </a:r>
            <a:br>
              <a:rPr lang="en-US" sz="2800">
                <a:solidFill>
                  <a:srgbClr val="911621"/>
                </a:solidFill>
                <a:latin typeface="Calibri" panose="020F0502020204030204"/>
                <a:ea typeface="Calibri" panose="020F0502020204030204"/>
                <a:cs typeface="Calibri" panose="020F0502020204030204"/>
                <a:sym typeface="Calibri" panose="020F0502020204030204"/>
              </a:rPr>
            </a:br>
            <a:r>
              <a:rPr lang="en-US" sz="2800">
                <a:solidFill>
                  <a:schemeClr val="dk1"/>
                </a:solidFill>
                <a:latin typeface="Calibri" panose="020F0502020204030204"/>
                <a:ea typeface="Calibri" panose="020F0502020204030204"/>
                <a:cs typeface="Calibri" panose="020F0502020204030204"/>
                <a:sym typeface="Calibri" panose="020F0502020204030204"/>
              </a:rPr>
              <a:t>Describe the Four Financial Statements and How they are Prepared</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9" name="Google Shape;659;p61"/>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Companies prepare four financial statements:</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Income Statement</a:t>
            </a:r>
            <a:endParaRPr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Retained Earnings Statement</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Balance Sheet</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Statement of Cash Flows</a:t>
            </a:r>
            <a:endParaRPr lang="en-US" sz="2600">
              <a:latin typeface="Calibri" panose="020F0502020204030204"/>
              <a:ea typeface="Calibri" panose="020F0502020204030204"/>
              <a:cs typeface="Calibri" panose="020F0502020204030204"/>
              <a:sym typeface="Calibri" panose="020F0502020204030204"/>
            </a:endParaRPr>
          </a:p>
        </p:txBody>
      </p:sp>
      <p:sp>
        <p:nvSpPr>
          <p:cNvPr id="660" name="Google Shape;660;p61"/>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664" name="Shape 664"/>
        <p:cNvGrpSpPr/>
        <p:nvPr/>
      </p:nvGrpSpPr>
      <p:grpSpPr>
        <a:xfrm>
          <a:off x="0" y="0"/>
          <a:ext cx="0" cy="0"/>
          <a:chOff x="0" y="0"/>
          <a:chExt cx="0" cy="0"/>
        </a:xfrm>
      </p:grpSpPr>
      <p:sp>
        <p:nvSpPr>
          <p:cNvPr id="665" name="Google Shape;665;p6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Financial Statements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First Question</a:t>
            </a:r>
            <a:endParaRPr sz="3100">
              <a:latin typeface="Calibri" panose="020F0502020204030204"/>
              <a:ea typeface="Calibri" panose="020F0502020204030204"/>
              <a:cs typeface="Calibri" panose="020F0502020204030204"/>
              <a:sym typeface="Calibri" panose="020F0502020204030204"/>
            </a:endParaRPr>
          </a:p>
        </p:txBody>
      </p:sp>
      <p:sp>
        <p:nvSpPr>
          <p:cNvPr id="666" name="Google Shape;666;p62"/>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600"/>
              <a:buNone/>
            </a:pPr>
            <a:r>
              <a:rPr lang="en-US" sz="2600">
                <a:latin typeface="Calibri" panose="020F0502020204030204"/>
                <a:ea typeface="Calibri" panose="020F0502020204030204"/>
                <a:cs typeface="Calibri" panose="020F0502020204030204"/>
                <a:sym typeface="Calibri" panose="020F0502020204030204"/>
              </a:rPr>
              <a:t>Net income will result during a time period when:</a:t>
            </a:r>
            <a:endParaRPr lang="en-US" sz="2600">
              <a:latin typeface="Calibri" panose="020F0502020204030204"/>
              <a:ea typeface="Calibri" panose="020F0502020204030204"/>
              <a:cs typeface="Calibri" panose="020F0502020204030204"/>
              <a:sym typeface="Calibri" panose="020F0502020204030204"/>
            </a:endParaRPr>
          </a:p>
          <a:p>
            <a:pPr marL="914400" lvl="0" indent="-45085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assets exceed liabilities.</a:t>
            </a:r>
            <a:endParaRPr lang="en-US" sz="2600">
              <a:latin typeface="Calibri" panose="020F0502020204030204"/>
              <a:ea typeface="Calibri" panose="020F0502020204030204"/>
              <a:cs typeface="Calibri" panose="020F0502020204030204"/>
              <a:sym typeface="Calibri" panose="020F0502020204030204"/>
            </a:endParaRPr>
          </a:p>
          <a:p>
            <a:pPr marL="914400" lvl="0" indent="-45085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assets exceed revenues.</a:t>
            </a:r>
            <a:endParaRPr lang="en-US" sz="2600">
              <a:latin typeface="Calibri" panose="020F0502020204030204"/>
              <a:ea typeface="Calibri" panose="020F0502020204030204"/>
              <a:cs typeface="Calibri" panose="020F0502020204030204"/>
              <a:sym typeface="Calibri" panose="020F0502020204030204"/>
            </a:endParaRPr>
          </a:p>
          <a:p>
            <a:pPr marL="914400" lvl="0" indent="-45085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expenses exceed revenues.</a:t>
            </a:r>
            <a:endParaRPr lang="en-US" sz="2600">
              <a:latin typeface="Calibri" panose="020F0502020204030204"/>
              <a:ea typeface="Calibri" panose="020F0502020204030204"/>
              <a:cs typeface="Calibri" panose="020F0502020204030204"/>
              <a:sym typeface="Calibri" panose="020F0502020204030204"/>
            </a:endParaRPr>
          </a:p>
          <a:p>
            <a:pPr marL="914400" lvl="0" indent="-45085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revenues exceed expenses.</a:t>
            </a:r>
            <a:endParaRPr lang="en-US" sz="2600">
              <a:latin typeface="Calibri" panose="020F0502020204030204"/>
              <a:ea typeface="Calibri" panose="020F0502020204030204"/>
              <a:cs typeface="Calibri" panose="020F0502020204030204"/>
              <a:sym typeface="Calibri" panose="020F0502020204030204"/>
            </a:endParaRPr>
          </a:p>
        </p:txBody>
      </p:sp>
      <p:sp>
        <p:nvSpPr>
          <p:cNvPr id="667" name="Google Shape;667;p62"/>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671" name="Shape 671"/>
        <p:cNvGrpSpPr/>
        <p:nvPr/>
      </p:nvGrpSpPr>
      <p:grpSpPr>
        <a:xfrm>
          <a:off x="0" y="0"/>
          <a:ext cx="0" cy="0"/>
          <a:chOff x="0" y="0"/>
          <a:chExt cx="0" cy="0"/>
        </a:xfrm>
      </p:grpSpPr>
      <p:sp>
        <p:nvSpPr>
          <p:cNvPr id="672" name="Google Shape;672;p6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Financial Statements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First Answer</a:t>
            </a:r>
            <a:endParaRPr sz="2800">
              <a:latin typeface="Calibri" panose="020F0502020204030204"/>
              <a:ea typeface="Calibri" panose="020F0502020204030204"/>
              <a:cs typeface="Calibri" panose="020F0502020204030204"/>
              <a:sym typeface="Calibri" panose="020F0502020204030204"/>
            </a:endParaRPr>
          </a:p>
        </p:txBody>
      </p:sp>
      <p:sp>
        <p:nvSpPr>
          <p:cNvPr id="673" name="Google Shape;673;p63"/>
          <p:cNvSpPr txBox="1"/>
          <p:nvPr>
            <p:ph type="body" idx="1"/>
          </p:nvPr>
        </p:nvSpPr>
        <p:spPr>
          <a:xfrm>
            <a:off x="304800" y="1752600"/>
            <a:ext cx="8534400" cy="315070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sz="2800">
                <a:latin typeface="Calibri" panose="020F0502020204030204"/>
                <a:ea typeface="Calibri" panose="020F0502020204030204"/>
                <a:cs typeface="Calibri" panose="020F0502020204030204"/>
                <a:sym typeface="Calibri" panose="020F0502020204030204"/>
              </a:rPr>
              <a:t>Net income will result during a time period when:</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assets exceed liabilities.</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assets exceed revenues.</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eriod"/>
            </a:pPr>
            <a:r>
              <a:rPr lang="en-US" sz="2800">
                <a:latin typeface="Calibri" panose="020F0502020204030204"/>
                <a:ea typeface="Calibri" panose="020F0502020204030204"/>
                <a:cs typeface="Calibri" panose="020F0502020204030204"/>
                <a:sym typeface="Calibri" panose="020F0502020204030204"/>
              </a:rPr>
              <a:t>expenses exceed revenues.</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eriod"/>
            </a:pPr>
            <a:r>
              <a:rPr lang="en-US" sz="2800">
                <a:solidFill>
                  <a:srgbClr val="911B21"/>
                </a:solidFill>
                <a:latin typeface="Calibri" panose="020F0502020204030204"/>
                <a:ea typeface="Calibri" panose="020F0502020204030204"/>
                <a:cs typeface="Calibri" panose="020F0502020204030204"/>
                <a:sym typeface="Calibri" panose="020F0502020204030204"/>
              </a:rPr>
              <a:t>Answer:</a:t>
            </a:r>
            <a:r>
              <a:rPr lang="en-US" sz="2800">
                <a:latin typeface="Calibri" panose="020F0502020204030204"/>
                <a:ea typeface="Calibri" panose="020F0502020204030204"/>
                <a:cs typeface="Calibri" panose="020F0502020204030204"/>
                <a:sym typeface="Calibri" panose="020F0502020204030204"/>
              </a:rPr>
              <a:t> revenues exceed expenses.</a:t>
            </a:r>
            <a:endParaRPr lang="en-US" sz="2800">
              <a:latin typeface="Calibri" panose="020F0502020204030204"/>
              <a:ea typeface="Calibri" panose="020F0502020204030204"/>
              <a:cs typeface="Calibri" panose="020F0502020204030204"/>
              <a:sym typeface="Calibri" panose="020F0502020204030204"/>
            </a:endParaRPr>
          </a:p>
        </p:txBody>
      </p:sp>
      <p:sp>
        <p:nvSpPr>
          <p:cNvPr id="674" name="Google Shape;674;p63"/>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678" name="Shape 678"/>
        <p:cNvGrpSpPr/>
        <p:nvPr/>
      </p:nvGrpSpPr>
      <p:grpSpPr>
        <a:xfrm>
          <a:off x="0" y="0"/>
          <a:ext cx="0" cy="0"/>
          <a:chOff x="0" y="0"/>
          <a:chExt cx="0" cy="0"/>
        </a:xfrm>
      </p:grpSpPr>
      <p:sp>
        <p:nvSpPr>
          <p:cNvPr id="679" name="Google Shape;679;p64"/>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Financial Statements</a:t>
            </a:r>
            <a:br>
              <a:rPr lang="en-US" sz="5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Income Statement and Retained Earnings Statement</a:t>
            </a:r>
            <a:endParaRPr sz="3100">
              <a:latin typeface="Calibri" panose="020F0502020204030204"/>
              <a:ea typeface="Calibri" panose="020F0502020204030204"/>
              <a:cs typeface="Calibri" panose="020F0502020204030204"/>
              <a:sym typeface="Calibri" panose="020F0502020204030204"/>
            </a:endParaRPr>
          </a:p>
        </p:txBody>
      </p:sp>
      <p:sp>
        <p:nvSpPr>
          <p:cNvPr id="680" name="Google Shape;680;p64"/>
          <p:cNvSpPr txBox="1"/>
          <p:nvPr>
            <p:ph type="body" idx="1"/>
          </p:nvPr>
        </p:nvSpPr>
        <p:spPr>
          <a:xfrm>
            <a:off x="304800" y="1752600"/>
            <a:ext cx="2548569" cy="44388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Net income is needed to determine the ending balance in retained earnings.</a:t>
            </a:r>
            <a:endParaRPr lang="en-US" sz="2600">
              <a:latin typeface="Calibri" panose="020F0502020204030204"/>
              <a:ea typeface="Calibri" panose="020F0502020204030204"/>
              <a:cs typeface="Calibri" panose="020F0502020204030204"/>
              <a:sym typeface="Calibri" panose="020F0502020204030204"/>
            </a:endParaRPr>
          </a:p>
        </p:txBody>
      </p:sp>
      <p:pic>
        <p:nvPicPr>
          <p:cNvPr id="681" name="Google Shape;681;p64" descr="Two statements are displayed. The first statement displays a three-line heading consisting of the name of the company, Softbyte Incorporated; type of statement, Income Statement; and the time period the statement covers, For the Month Ended September 30, 2022. There are two sections on the statement. The first section is labeled Revenues. Immediately below Revenues, Service revenue is displayed slightly indented with the $4,700 amount displayed adjacent to the service revenue label in the second of the two numeric columns. The second section is labeled as Expenses. The following account labels are listed immediately below the Expenses section label, slightly indented, with the respective amounts for each account listed in the next column: Salaries and wages expense, $900; Rent expense, 600; Advertising expense, 250; Utilities expense, 200. Next, Total expenses are displayed, with its amount of 1,950 in the second numeric column. The last line of the income statement displays, Net income, in the first column with the respective amount of $ $2,750 in the last column.&#10;The second statement displays a three-line heading consisting of the name of the company, Softbyte Incorporated; type of statement retained earnings statement; and the time period the statement covers, For the Month Ended September 30, 2022. The first line of the statement displays Retained earnings, September 1, with a $0 amount in the second column. The next line shows: Add: Net income, with the 2,750 income amount appearing in the second column. The beginning amount of 0 and the amount of net income are added together, and the subtotal is displayed as 2,750 on line 3 in the third column. The next line displays: Less: Dividends, in the first column with the amount of 1,300 in the second column. The total is labeled as Retained earnings, September 30, with the amount of $1,450 in the second column resulting from subtracting the 1,300 dividends from the 2,750 subtotal.&#10;An arrow labeled 1 points from the Net income amount of Income Statement to the Add: Net income amount of the Retained Earnings Statement."/>
          <p:cNvPicPr preferRelativeResize="0"/>
          <p:nvPr>
            <p:ph type="pic" idx="2"/>
          </p:nvPr>
        </p:nvPicPr>
        <p:blipFill rotWithShape="1">
          <a:blip r:embed="rId1"/>
          <a:srcRect/>
          <a:stretch>
            <a:fillRect/>
          </a:stretch>
        </p:blipFill>
        <p:spPr>
          <a:xfrm>
            <a:off x="2937487" y="1780028"/>
            <a:ext cx="6133416" cy="4285627"/>
          </a:xfrm>
          <a:prstGeom prst="rect">
            <a:avLst/>
          </a:prstGeom>
          <a:noFill/>
          <a:ln>
            <a:noFill/>
          </a:ln>
        </p:spPr>
      </p:pic>
      <p:sp>
        <p:nvSpPr>
          <p:cNvPr id="682" name="Google Shape;682;p64"/>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686" name="Shape 686"/>
        <p:cNvGrpSpPr/>
        <p:nvPr/>
      </p:nvGrpSpPr>
      <p:grpSpPr>
        <a:xfrm>
          <a:off x="0" y="0"/>
          <a:ext cx="0" cy="0"/>
          <a:chOff x="0" y="0"/>
          <a:chExt cx="0" cy="0"/>
        </a:xfrm>
      </p:grpSpPr>
      <p:sp>
        <p:nvSpPr>
          <p:cNvPr id="687" name="Google Shape;687;p6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Financial Statements</a:t>
            </a:r>
            <a:br>
              <a:rPr lang="en-US" sz="5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Retained Earnings Statement and Balance Sheet</a:t>
            </a:r>
            <a:endParaRPr sz="3100">
              <a:latin typeface="Calibri" panose="020F0502020204030204"/>
              <a:ea typeface="Calibri" panose="020F0502020204030204"/>
              <a:cs typeface="Calibri" panose="020F0502020204030204"/>
              <a:sym typeface="Calibri" panose="020F0502020204030204"/>
            </a:endParaRPr>
          </a:p>
        </p:txBody>
      </p:sp>
      <p:sp>
        <p:nvSpPr>
          <p:cNvPr id="688" name="Google Shape;688;p65"/>
          <p:cNvSpPr txBox="1"/>
          <p:nvPr>
            <p:ph type="body" idx="1"/>
          </p:nvPr>
        </p:nvSpPr>
        <p:spPr>
          <a:xfrm>
            <a:off x="304800" y="1752599"/>
            <a:ext cx="2857494" cy="44145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Ending balance in retained earnings is needed in preparing the balance sheet.</a:t>
            </a:r>
            <a:endParaRPr lang="en-US" sz="2600">
              <a:latin typeface="Calibri" panose="020F0502020204030204"/>
              <a:ea typeface="Calibri" panose="020F0502020204030204"/>
              <a:cs typeface="Calibri" panose="020F0502020204030204"/>
              <a:sym typeface="Calibri" panose="020F0502020204030204"/>
            </a:endParaRPr>
          </a:p>
        </p:txBody>
      </p:sp>
      <p:pic>
        <p:nvPicPr>
          <p:cNvPr id="689" name="Google Shape;689;p65" descr="Two statements are displayed. The first statement displays a three-line heading consisting of the name of the company, Softbyte Incorporated; type of statement retained earnings statement; and the time period the statement covers, For the Month Ended September 30, 2022. The first line of the statement displays Retained earnings, September 1, with a $0 amount in the second column. The next line shows: Add: Net income, with the 2,750 income amount appearing in the second column. The beginning amount of 0 and the amount of net income are added together, and the subtotal is displayed as 2,750 on line 3 in the third column. The next line displays: Less: Dividends, in the first column with the amount of 1,300 in the second column. The total is labeled as Retained earnings, September 30, with the amount of $1,450 in the second column resulting from subtracting the 1,300 dividends from the 2,750 subtotal.&#10;The second statement displays a three-line heading consisting of the name of the company, Softbyte Incorporated; the type of the statement, Balance sheet; and the date, September 30, 2022. This illustration displays the Assets section of the statement, with the label, Assets, centered and shown in bold. There are 3 columns displayed, the first displaying account names and the other two displaying the respective amounts and totals. The following account names with the respective amounts are displayed in the second numeric columns: Cash, $8,050; Accounts receivable, 1,400; Supplies, 1,600; Equipment, $7,000. The amounts are totaled as $18,050, shown in the second numeric column, and the label appears in the first column as: Total Assets. &#10;The Liabilities and stockholders’ equity contains two subsections. The first subsection, Liabilities, is displayed in the first column. Immediately under this are the following account names slightly indented with the respective amounts listed in the second numeric column: Accounts Payable, 1,600. The second subsection, Stockholders’ Equity, is displayed in the first column. Immediately under this are the following account names slightly indented with the respective amounts listed in the first numeric column: Common stock, $15,000; Retained Earnings, 1,450. The amounts are totaled as 16,450 which appear in the second numeric column adjacent to the 1,450 amount. The next line is labeled as: Total liabilities and stockholders’ equity, slightly indented, with the total of both liability amounts displayed as $18,050 in the second numeric column. &#10;An arrow labeled 1 points from the Net income amount of Income Statement to the Add: Net income amount of the Retained Earnings Statement. Another arrow labeled 2 points from the Retained earnings, September 30 amount of the Retained Earnings Statement to the Retained earnings amount of the Balance Sheet."/>
          <p:cNvPicPr preferRelativeResize="0"/>
          <p:nvPr>
            <p:ph type="pic" idx="2"/>
          </p:nvPr>
        </p:nvPicPr>
        <p:blipFill rotWithShape="1">
          <a:blip r:embed="rId1"/>
          <a:srcRect/>
          <a:stretch>
            <a:fillRect/>
          </a:stretch>
        </p:blipFill>
        <p:spPr>
          <a:xfrm>
            <a:off x="3162294" y="1626820"/>
            <a:ext cx="5581895" cy="4540297"/>
          </a:xfrm>
          <a:prstGeom prst="rect">
            <a:avLst/>
          </a:prstGeom>
          <a:noFill/>
          <a:ln>
            <a:noFill/>
          </a:ln>
        </p:spPr>
      </p:pic>
      <p:sp>
        <p:nvSpPr>
          <p:cNvPr id="690" name="Google Shape;690;p65"/>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694" name="Shape 694"/>
        <p:cNvGrpSpPr/>
        <p:nvPr/>
      </p:nvGrpSpPr>
      <p:grpSpPr>
        <a:xfrm>
          <a:off x="0" y="0"/>
          <a:ext cx="0" cy="0"/>
          <a:chOff x="0" y="0"/>
          <a:chExt cx="0" cy="0"/>
        </a:xfrm>
      </p:grpSpPr>
      <p:sp>
        <p:nvSpPr>
          <p:cNvPr id="695" name="Google Shape;695;p66"/>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29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Financial Statements</a:t>
            </a:r>
            <a:br>
              <a:rPr lang="en-US" sz="54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Balance Sheet and Statement of Cash Flows</a:t>
            </a:r>
            <a:endParaRPr sz="3100">
              <a:latin typeface="Calibri" panose="020F0502020204030204"/>
              <a:ea typeface="Calibri" panose="020F0502020204030204"/>
              <a:cs typeface="Calibri" panose="020F0502020204030204"/>
              <a:sym typeface="Calibri" panose="020F0502020204030204"/>
            </a:endParaRPr>
          </a:p>
        </p:txBody>
      </p:sp>
      <p:sp>
        <p:nvSpPr>
          <p:cNvPr id="696" name="Google Shape;696;p66"/>
          <p:cNvSpPr txBox="1"/>
          <p:nvPr>
            <p:ph type="body" idx="1"/>
          </p:nvPr>
        </p:nvSpPr>
        <p:spPr>
          <a:xfrm>
            <a:off x="304800" y="1752600"/>
            <a:ext cx="3308733" cy="44840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Balance sheet and income statement are needed to prepare the statement of cash flows.</a:t>
            </a:r>
            <a:endParaRPr lang="en-US" sz="2600">
              <a:latin typeface="Calibri" panose="020F0502020204030204"/>
              <a:ea typeface="Calibri" panose="020F0502020204030204"/>
              <a:cs typeface="Calibri" panose="020F0502020204030204"/>
              <a:sym typeface="Calibri" panose="020F0502020204030204"/>
            </a:endParaRPr>
          </a:p>
        </p:txBody>
      </p:sp>
      <p:pic>
        <p:nvPicPr>
          <p:cNvPr id="697" name="Google Shape;697;p66" descr="Two statements are displayed. The first statement displays a three-line heading consisting of the name of the company, Softbyte Incorporated; the type of the statement, Balance sheet; and the date, September 30, 2022. This illustration displays the Assets section of the statement, with the label, Assets, centered and shown in bold. There are 3 columns displayed, the first displaying account names and the other two displaying the respective amounts and totals. The following account names with the respective amounts are displayed in the second numeric columns: Cash, $8,050; Accounts receivable, 1,400; Supplies, 1,600; Equipment, $7,000. The amounts are totaled as $18,050, shown in the second numeric column, and the label appears in the first column as: Total Assets. &#10;The Liabilities and stockholders’ equity contains two subsections. The first subsection, Liabilities, is displayed in the first column. Immediately under this are the following account names slightly indented with the respective amounts listed in the second numeric column: Accounts Payable, 1,600. The second subsection, Stockholders’ Equity, is displayed in the first column. Immediately under this are the following account names slightly indented with the respective amounts listed in the first numeric column: Common stock, $15,000; Retained Earnings, 1,450. The amounts are totaled as 16,450 which appear in the second numeric column adjacent to the 1,450 amount. The next line is labeled as: Total liabilities and stockholders’ equity, slightly indented, with the total of both liability amounts displayed as $18,050 in the second numeric column.&#10;The second statement displays a three-line heading consisting of the name of the company, Softbyte Incorporated; the type of the statement, Statement of Cash Flows; and the date: September 30, 2022. There are three columns in this statement, the first displaying labels and the other two displaying the respective numeric amounts. There are three sections in this statement: Cash flows from operating activities, cash flows from investing activities, and cash flows from financing activities.&#10;The cash flows from operating activities section contains two items for which the labels appear slightly indented under the section label, with the numeric amounts in the second of the two numeric columns. These labels and the respective amounts are: Cash receipts from revenues, $3,300; and Cash payments for expenses, 1,950 (shown in parentheses.) These two amounts are added together and the total appears in the second numeric column as 1,350 with the label, Net cash provided by operating activities appearing in the first column.&#10;The cash flows from investing activities section contains one item for which the label, P Purchase of equipment appears slightly indented under the section label, with its amount of 7,000 (shown in parentheses) appearing in the second  of the two numeric columns. The cash flows from financing activities section contains three items for which the labels appear slightly indented under the section label, with the numeric amounts in the first of the two numeric columns. These labels and the respective amounts are Sale of common stock, $15,000; Payment of cash dividends, (1,300). These two amounts are added together, and the total appears as 13,700 in the second numeric column adjacent to the (1300) amount. The next line displays, Net increase in cash. Its total of 8,050 appears in the second numeric column. Cash at the beginning of the period label is displayed as 0. It is then added to the Net increase in cash amount of 8,050 to arrive at the bottom line labeled as cash at the end of the period with a total in second numeric column as $8,050. An arrow, labeled 3, points from the Cash of the Balance Sheet, to the label, Cash at the end of the period of the Cash Flow Statement."/>
          <p:cNvPicPr preferRelativeResize="0"/>
          <p:nvPr>
            <p:ph type="pic" idx="2"/>
          </p:nvPr>
        </p:nvPicPr>
        <p:blipFill rotWithShape="1">
          <a:blip r:embed="rId1"/>
          <a:srcRect/>
          <a:stretch>
            <a:fillRect/>
          </a:stretch>
        </p:blipFill>
        <p:spPr>
          <a:xfrm>
            <a:off x="3704652" y="1591729"/>
            <a:ext cx="4411801" cy="4644899"/>
          </a:xfrm>
          <a:prstGeom prst="rect">
            <a:avLst/>
          </a:prstGeom>
          <a:noFill/>
          <a:ln>
            <a:noFill/>
          </a:ln>
        </p:spPr>
      </p:pic>
      <p:sp>
        <p:nvSpPr>
          <p:cNvPr id="698" name="Google Shape;698;p66"/>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6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Income Statement</a:t>
            </a:r>
            <a:endParaRPr sz="2800">
              <a:latin typeface="Calibri" panose="020F0502020204030204"/>
              <a:ea typeface="Calibri" panose="020F0502020204030204"/>
              <a:cs typeface="Calibri" panose="020F0502020204030204"/>
              <a:sym typeface="Calibri" panose="020F0502020204030204"/>
            </a:endParaRPr>
          </a:p>
        </p:txBody>
      </p:sp>
      <p:sp>
        <p:nvSpPr>
          <p:cNvPr id="704" name="Google Shape;704;p67"/>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406400" lvl="0" indent="-406400" algn="l" rtl="0">
              <a:lnSpc>
                <a:spcPct val="100000"/>
              </a:lnSpc>
              <a:spcBef>
                <a:spcPts val="0"/>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Reports the profitability of the company’s operations over a specific period of time.</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Lists revenues first, followed by expenses.</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Shows net income (or net loss).</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Does not include investment and dividend transactions between the stockholders and the business.</a:t>
            </a:r>
            <a:endParaRPr lang="en-US" sz="2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Clr>
                <a:srgbClr val="911B21"/>
              </a:buClr>
              <a:buSzPts val="2600"/>
              <a:buNone/>
            </a:pPr>
            <a:r>
              <a:rPr lang="en-US" sz="2600" b="1">
                <a:latin typeface="Calibri" panose="020F0502020204030204"/>
                <a:ea typeface="Calibri" panose="020F0502020204030204"/>
                <a:cs typeface="Calibri" panose="020F0502020204030204"/>
                <a:sym typeface="Calibri" panose="020F0502020204030204"/>
              </a:rPr>
              <a:t>Alternative Terminology</a:t>
            </a:r>
            <a:endParaRPr lang="en-US" sz="2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The income statement is sometimes referred to as the statement of operations, earnings statement, or profit and loss statement.</a:t>
            </a:r>
            <a:endParaRPr lang="en-US" sz="2600">
              <a:latin typeface="Calibri" panose="020F0502020204030204"/>
              <a:ea typeface="Calibri" panose="020F0502020204030204"/>
              <a:cs typeface="Calibri" panose="020F0502020204030204"/>
              <a:sym typeface="Calibri" panose="020F0502020204030204"/>
            </a:endParaRPr>
          </a:p>
        </p:txBody>
      </p:sp>
      <p:sp>
        <p:nvSpPr>
          <p:cNvPr id="705" name="Google Shape;705;p67"/>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710" name="Shape 710"/>
        <p:cNvGrpSpPr/>
        <p:nvPr/>
      </p:nvGrpSpPr>
      <p:grpSpPr>
        <a:xfrm>
          <a:off x="0" y="0"/>
          <a:ext cx="0" cy="0"/>
          <a:chOff x="0" y="0"/>
          <a:chExt cx="0" cy="0"/>
        </a:xfrm>
      </p:grpSpPr>
      <p:sp>
        <p:nvSpPr>
          <p:cNvPr id="711" name="Google Shape;711;p6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Retained Earnings Statement</a:t>
            </a:r>
            <a:endParaRPr sz="2800">
              <a:latin typeface="Calibri" panose="020F0502020204030204"/>
              <a:ea typeface="Calibri" panose="020F0502020204030204"/>
              <a:cs typeface="Calibri" panose="020F0502020204030204"/>
              <a:sym typeface="Calibri" panose="020F0502020204030204"/>
            </a:endParaRPr>
          </a:p>
        </p:txBody>
      </p:sp>
      <p:sp>
        <p:nvSpPr>
          <p:cNvPr id="712" name="Google Shape;712;p68"/>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406400" lvl="0" indent="-406400" algn="l" rtl="0">
              <a:lnSpc>
                <a:spcPct val="100000"/>
              </a:lnSpc>
              <a:spcBef>
                <a:spcPts val="0"/>
              </a:spcBef>
              <a:spcAft>
                <a:spcPts val="0"/>
              </a:spcAft>
              <a:buClr>
                <a:schemeClr val="accent2"/>
              </a:buClr>
              <a:buSzPts val="2600"/>
              <a:buChar char="•"/>
            </a:pPr>
            <a:r>
              <a:rPr lang="en-US" sz="2600">
                <a:latin typeface="Calibri" panose="020F0502020204030204"/>
                <a:ea typeface="Calibri" panose="020F0502020204030204"/>
                <a:cs typeface="Calibri" panose="020F0502020204030204"/>
                <a:sym typeface="Calibri" panose="020F0502020204030204"/>
              </a:rPr>
              <a:t>Reports the changes in retained earnings for a specific period of time.</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chemeClr val="accent2"/>
              </a:buClr>
              <a:buSzPts val="2600"/>
              <a:buChar char="•"/>
            </a:pPr>
            <a:r>
              <a:rPr lang="en-US" sz="2600">
                <a:latin typeface="Calibri" panose="020F0502020204030204"/>
                <a:ea typeface="Calibri" panose="020F0502020204030204"/>
                <a:cs typeface="Calibri" panose="020F0502020204030204"/>
                <a:sym typeface="Calibri" panose="020F0502020204030204"/>
              </a:rPr>
              <a:t>The time period is the same as that covered by the income statement.</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625"/>
              </a:spcBef>
              <a:spcAft>
                <a:spcPts val="0"/>
              </a:spcAft>
              <a:buClr>
                <a:schemeClr val="accent2"/>
              </a:buClr>
              <a:buSzPts val="2600"/>
              <a:buChar char="•"/>
            </a:pPr>
            <a:r>
              <a:rPr lang="en-US" sz="2600">
                <a:latin typeface="Calibri" panose="020F0502020204030204"/>
                <a:ea typeface="Calibri" panose="020F0502020204030204"/>
                <a:cs typeface="Calibri" panose="020F0502020204030204"/>
                <a:sym typeface="Calibri" panose="020F0502020204030204"/>
              </a:rPr>
              <a:t>Information provided by this statement indicates the reasons why retained earnings increased or decreased during the period.</a:t>
            </a:r>
            <a:endParaRPr sz="2600">
              <a:latin typeface="Calibri" panose="020F0502020204030204"/>
              <a:ea typeface="Calibri" panose="020F0502020204030204"/>
              <a:cs typeface="Calibri" panose="020F0502020204030204"/>
              <a:sym typeface="Calibri" panose="020F0502020204030204"/>
            </a:endParaRPr>
          </a:p>
        </p:txBody>
      </p:sp>
      <p:sp>
        <p:nvSpPr>
          <p:cNvPr id="713" name="Google Shape;713;p68"/>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717" name="Shape 717"/>
        <p:cNvGrpSpPr/>
        <p:nvPr/>
      </p:nvGrpSpPr>
      <p:grpSpPr>
        <a:xfrm>
          <a:off x="0" y="0"/>
          <a:ext cx="0" cy="0"/>
          <a:chOff x="0" y="0"/>
          <a:chExt cx="0" cy="0"/>
        </a:xfrm>
      </p:grpSpPr>
      <p:sp>
        <p:nvSpPr>
          <p:cNvPr id="718" name="Google Shape;718;p6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Balance Sheet</a:t>
            </a:r>
            <a:endParaRPr sz="2800">
              <a:latin typeface="Calibri" panose="020F0502020204030204"/>
              <a:ea typeface="Calibri" panose="020F0502020204030204"/>
              <a:cs typeface="Calibri" panose="020F0502020204030204"/>
              <a:sym typeface="Calibri" panose="020F0502020204030204"/>
            </a:endParaRPr>
          </a:p>
        </p:txBody>
      </p:sp>
      <p:sp>
        <p:nvSpPr>
          <p:cNvPr id="719" name="Google Shape;719;p69"/>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406400" lvl="0" indent="-406400" algn="l" rtl="0">
              <a:lnSpc>
                <a:spcPct val="100000"/>
              </a:lnSpc>
              <a:spcBef>
                <a:spcPts val="0"/>
              </a:spcBef>
              <a:spcAft>
                <a:spcPts val="0"/>
              </a:spcAft>
              <a:buClr>
                <a:schemeClr val="accent2"/>
              </a:buClr>
              <a:buSzPts val="2600"/>
              <a:buChar char="•"/>
            </a:pPr>
            <a:r>
              <a:rPr lang="en-US" sz="2600">
                <a:latin typeface="Calibri" panose="020F0502020204030204"/>
                <a:ea typeface="Calibri" panose="020F0502020204030204"/>
                <a:cs typeface="Calibri" panose="020F0502020204030204"/>
                <a:sym typeface="Calibri" panose="020F0502020204030204"/>
              </a:rPr>
              <a:t>Reports the assets, liabilities, and stockholders’ equity at a specific date.</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chemeClr val="accent2"/>
              </a:buClr>
              <a:buSzPts val="2600"/>
              <a:buChar char="•"/>
            </a:pPr>
            <a:r>
              <a:rPr lang="en-US" sz="2600">
                <a:latin typeface="Calibri" panose="020F0502020204030204"/>
                <a:ea typeface="Calibri" panose="020F0502020204030204"/>
                <a:cs typeface="Calibri" panose="020F0502020204030204"/>
                <a:sym typeface="Calibri" panose="020F0502020204030204"/>
              </a:rPr>
              <a:t>Lists assets at the top, followed by liabilities and stockholders’ equity.</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chemeClr val="accent2"/>
              </a:buClr>
              <a:buSzPts val="2600"/>
              <a:buChar char="•"/>
            </a:pPr>
            <a:r>
              <a:rPr lang="en-US" sz="2600">
                <a:latin typeface="Calibri" panose="020F0502020204030204"/>
                <a:ea typeface="Calibri" panose="020F0502020204030204"/>
                <a:cs typeface="Calibri" panose="020F0502020204030204"/>
                <a:sym typeface="Calibri" panose="020F0502020204030204"/>
              </a:rPr>
              <a:t>Total assets must equal total liabilities and stockholders’ equity.</a:t>
            </a:r>
            <a:endParaRPr lang="en-US" sz="2600">
              <a:latin typeface="Calibri" panose="020F0502020204030204"/>
              <a:ea typeface="Calibri" panose="020F0502020204030204"/>
              <a:cs typeface="Calibri" panose="020F0502020204030204"/>
              <a:sym typeface="Calibri" panose="020F0502020204030204"/>
            </a:endParaRPr>
          </a:p>
          <a:p>
            <a:pPr marL="406400" lvl="0" indent="-406400" algn="l" rtl="0">
              <a:lnSpc>
                <a:spcPct val="100000"/>
              </a:lnSpc>
              <a:spcBef>
                <a:spcPts val="555"/>
              </a:spcBef>
              <a:spcAft>
                <a:spcPts val="0"/>
              </a:spcAft>
              <a:buClr>
                <a:schemeClr val="accent2"/>
              </a:buClr>
              <a:buSzPts val="2600"/>
              <a:buChar char="•"/>
            </a:pPr>
            <a:r>
              <a:rPr lang="en-US" sz="2600">
                <a:latin typeface="Calibri" panose="020F0502020204030204"/>
                <a:ea typeface="Calibri" panose="020F0502020204030204"/>
                <a:cs typeface="Calibri" panose="020F0502020204030204"/>
                <a:sym typeface="Calibri" panose="020F0502020204030204"/>
              </a:rPr>
              <a:t>Is a snapshot of the company’s financial condition at a specific moment in time (usually the month-end or year-end).</a:t>
            </a:r>
            <a:endParaRPr lang="en-US" sz="2600">
              <a:latin typeface="Calibri" panose="020F0502020204030204"/>
              <a:ea typeface="Calibri" panose="020F0502020204030204"/>
              <a:cs typeface="Calibri" panose="020F0502020204030204"/>
              <a:sym typeface="Calibri" panose="020F0502020204030204"/>
            </a:endParaRPr>
          </a:p>
        </p:txBody>
      </p:sp>
      <p:sp>
        <p:nvSpPr>
          <p:cNvPr id="720" name="Google Shape;720;p69"/>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Accounting Across the Organization: Clif Bar &amp; Company</a:t>
            </a:r>
            <a:endParaRPr>
              <a:latin typeface="Calibri" panose="020F0502020204030204"/>
              <a:ea typeface="Calibri" panose="020F0502020204030204"/>
              <a:cs typeface="Calibri" panose="020F0502020204030204"/>
              <a:sym typeface="Calibri" panose="020F0502020204030204"/>
            </a:endParaRPr>
          </a:p>
        </p:txBody>
      </p:sp>
      <p:sp>
        <p:nvSpPr>
          <p:cNvPr id="213" name="Google Shape;213;p7"/>
          <p:cNvSpPr txBox="1"/>
          <p:nvPr>
            <p:ph type="body" idx="1"/>
          </p:nvPr>
        </p:nvSpPr>
        <p:spPr>
          <a:xfrm>
            <a:off x="304800" y="1752599"/>
            <a:ext cx="5374105" cy="44219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800" b="1">
                <a:latin typeface="Calibri" panose="020F0502020204030204"/>
                <a:ea typeface="Calibri" panose="020F0502020204030204"/>
                <a:cs typeface="Calibri" panose="020F0502020204030204"/>
                <a:sym typeface="Calibri" panose="020F0502020204030204"/>
              </a:rPr>
              <a:t>Owning a Piece of the Bar</a:t>
            </a:r>
            <a:endParaRPr lang="en-US" sz="1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800"/>
              <a:buNone/>
            </a:pPr>
            <a:r>
              <a:rPr lang="en-US" sz="1800">
                <a:latin typeface="Calibri" panose="020F0502020204030204"/>
                <a:ea typeface="Calibri" panose="020F0502020204030204"/>
                <a:cs typeface="Calibri" panose="020F0502020204030204"/>
                <a:sym typeface="Calibri" panose="020F0502020204030204"/>
              </a:rPr>
              <a:t>The original Clif Bar</a:t>
            </a:r>
            <a:r>
              <a:rPr lang="en-US" sz="1800" baseline="30000">
                <a:latin typeface="Calibri" panose="020F0502020204030204"/>
                <a:ea typeface="Calibri" panose="020F0502020204030204"/>
                <a:cs typeface="Calibri" panose="020F0502020204030204"/>
                <a:sym typeface="Calibri" panose="020F0502020204030204"/>
              </a:rPr>
              <a:t>®</a:t>
            </a:r>
            <a:r>
              <a:rPr lang="en-US" sz="1800">
                <a:latin typeface="Calibri" panose="020F0502020204030204"/>
                <a:ea typeface="Calibri" panose="020F0502020204030204"/>
                <a:cs typeface="Calibri" panose="020F0502020204030204"/>
                <a:sym typeface="Calibri" panose="020F0502020204030204"/>
              </a:rPr>
              <a:t> energy bar was created in 1990 after six months of experimentation by Gary Erickson and his mother in her kitchen. Today, the company has approximately 1,000 employees and was named one of the leading Landor’s Breakaway Brands</a:t>
            </a:r>
            <a:r>
              <a:rPr lang="en-US" sz="1800" baseline="30000">
                <a:latin typeface="Calibri" panose="020F0502020204030204"/>
                <a:ea typeface="Calibri" panose="020F0502020204030204"/>
                <a:cs typeface="Calibri" panose="020F0502020204030204"/>
                <a:sym typeface="Calibri" panose="020F0502020204030204"/>
              </a:rPr>
              <a:t>®</a:t>
            </a:r>
            <a:r>
              <a:rPr lang="en-US" sz="1800">
                <a:latin typeface="Calibri" panose="020F0502020204030204"/>
                <a:ea typeface="Calibri" panose="020F0502020204030204"/>
                <a:cs typeface="Calibri" panose="020F0502020204030204"/>
                <a:sym typeface="Calibri" panose="020F0502020204030204"/>
              </a:rPr>
              <a:t>. One of </a:t>
            </a:r>
            <a:r>
              <a:rPr lang="en-US" sz="1800" b="1">
                <a:latin typeface="Calibri" panose="020F0502020204030204"/>
                <a:ea typeface="Calibri" panose="020F0502020204030204"/>
                <a:cs typeface="Calibri" panose="020F0502020204030204"/>
                <a:sym typeface="Calibri" panose="020F0502020204030204"/>
              </a:rPr>
              <a:t>Clif Bar &amp; Company</a:t>
            </a:r>
            <a:r>
              <a:rPr lang="en-US" sz="1800">
                <a:latin typeface="Calibri" panose="020F0502020204030204"/>
                <a:ea typeface="Calibri" panose="020F0502020204030204"/>
                <a:cs typeface="Calibri" panose="020F0502020204030204"/>
                <a:sym typeface="Calibri" panose="020F0502020204030204"/>
              </a:rPr>
              <a:t>’s</a:t>
            </a:r>
            <a:r>
              <a:rPr lang="en-US" sz="1800" b="1">
                <a:latin typeface="Calibri" panose="020F0502020204030204"/>
                <a:ea typeface="Calibri" panose="020F0502020204030204"/>
                <a:cs typeface="Calibri" panose="020F0502020204030204"/>
                <a:sym typeface="Calibri" panose="020F0502020204030204"/>
              </a:rPr>
              <a:t> </a:t>
            </a:r>
            <a:r>
              <a:rPr lang="en-US" sz="1800">
                <a:latin typeface="Calibri" panose="020F0502020204030204"/>
                <a:ea typeface="Calibri" panose="020F0502020204030204"/>
                <a:cs typeface="Calibri" panose="020F0502020204030204"/>
                <a:sym typeface="Calibri" panose="020F0502020204030204"/>
              </a:rPr>
              <a:t>proudest moments was the creation of an employee stock ownership plan (E</a:t>
            </a:r>
            <a:r>
              <a:rPr lang="en-US" sz="100">
                <a:latin typeface="Calibri" panose="020F0502020204030204"/>
                <a:ea typeface="Calibri" panose="020F0502020204030204"/>
                <a:cs typeface="Calibri" panose="020F0502020204030204"/>
                <a:sym typeface="Calibri" panose="020F0502020204030204"/>
              </a:rPr>
              <a:t> </a:t>
            </a:r>
            <a:r>
              <a:rPr lang="en-US" sz="1800">
                <a:latin typeface="Calibri" panose="020F0502020204030204"/>
                <a:ea typeface="Calibri" panose="020F0502020204030204"/>
                <a:cs typeface="Calibri" panose="020F0502020204030204"/>
                <a:sym typeface="Calibri" panose="020F0502020204030204"/>
              </a:rPr>
              <a:t>S</a:t>
            </a:r>
            <a:r>
              <a:rPr lang="en-US" sz="100">
                <a:latin typeface="Calibri" panose="020F0502020204030204"/>
                <a:ea typeface="Calibri" panose="020F0502020204030204"/>
                <a:cs typeface="Calibri" panose="020F0502020204030204"/>
                <a:sym typeface="Calibri" panose="020F0502020204030204"/>
              </a:rPr>
              <a:t> </a:t>
            </a:r>
            <a:r>
              <a:rPr lang="en-US" sz="1800">
                <a:latin typeface="Calibri" panose="020F0502020204030204"/>
                <a:ea typeface="Calibri" panose="020F0502020204030204"/>
                <a:cs typeface="Calibri" panose="020F0502020204030204"/>
                <a:sym typeface="Calibri" panose="020F0502020204030204"/>
              </a:rPr>
              <a:t>O</a:t>
            </a:r>
            <a:r>
              <a:rPr lang="en-US" sz="100">
                <a:latin typeface="Calibri" panose="020F0502020204030204"/>
                <a:ea typeface="Calibri" panose="020F0502020204030204"/>
                <a:cs typeface="Calibri" panose="020F0502020204030204"/>
                <a:sym typeface="Calibri" panose="020F0502020204030204"/>
              </a:rPr>
              <a:t> </a:t>
            </a:r>
            <a:r>
              <a:rPr lang="en-US" sz="1800">
                <a:latin typeface="Calibri" panose="020F0502020204030204"/>
                <a:ea typeface="Calibri" panose="020F0502020204030204"/>
                <a:cs typeface="Calibri" panose="020F0502020204030204"/>
                <a:sym typeface="Calibri" panose="020F0502020204030204"/>
              </a:rPr>
              <a:t>P) in 2010. This plan gives its employees 20% ownership of the company. The E</a:t>
            </a:r>
            <a:r>
              <a:rPr lang="en-US" sz="100">
                <a:latin typeface="Calibri" panose="020F0502020204030204"/>
                <a:ea typeface="Calibri" panose="020F0502020204030204"/>
                <a:cs typeface="Calibri" panose="020F0502020204030204"/>
                <a:sym typeface="Calibri" panose="020F0502020204030204"/>
              </a:rPr>
              <a:t> </a:t>
            </a:r>
            <a:r>
              <a:rPr lang="en-US" sz="1800">
                <a:latin typeface="Calibri" panose="020F0502020204030204"/>
                <a:ea typeface="Calibri" panose="020F0502020204030204"/>
                <a:cs typeface="Calibri" panose="020F0502020204030204"/>
                <a:sym typeface="Calibri" panose="020F0502020204030204"/>
              </a:rPr>
              <a:t>S</a:t>
            </a:r>
            <a:r>
              <a:rPr lang="en-US" sz="100">
                <a:latin typeface="Calibri" panose="020F0502020204030204"/>
                <a:ea typeface="Calibri" panose="020F0502020204030204"/>
                <a:cs typeface="Calibri" panose="020F0502020204030204"/>
                <a:sym typeface="Calibri" panose="020F0502020204030204"/>
              </a:rPr>
              <a:t> </a:t>
            </a:r>
            <a:r>
              <a:rPr lang="en-US" sz="1800">
                <a:latin typeface="Calibri" panose="020F0502020204030204"/>
                <a:ea typeface="Calibri" panose="020F0502020204030204"/>
                <a:cs typeface="Calibri" panose="020F0502020204030204"/>
                <a:sym typeface="Calibri" panose="020F0502020204030204"/>
              </a:rPr>
              <a:t>O</a:t>
            </a:r>
            <a:r>
              <a:rPr lang="en-US" sz="100">
                <a:latin typeface="Calibri" panose="020F0502020204030204"/>
                <a:ea typeface="Calibri" panose="020F0502020204030204"/>
                <a:cs typeface="Calibri" panose="020F0502020204030204"/>
                <a:sym typeface="Calibri" panose="020F0502020204030204"/>
              </a:rPr>
              <a:t> </a:t>
            </a:r>
            <a:r>
              <a:rPr lang="en-US" sz="1800">
                <a:latin typeface="Calibri" panose="020F0502020204030204"/>
                <a:ea typeface="Calibri" panose="020F0502020204030204"/>
                <a:cs typeface="Calibri" panose="020F0502020204030204"/>
                <a:sym typeface="Calibri" panose="020F0502020204030204"/>
              </a:rPr>
              <a:t>P also resulted in Clif Bar enacting an open-book management program, including the commitment to educate all employee-owners about its finances. Armed with basic accounting knowledge, employees are more aware of the financial impact of their actions, which leads to better decisions.</a:t>
            </a:r>
            <a:endParaRPr lang="en-US" sz="1800">
              <a:latin typeface="Calibri" panose="020F0502020204030204"/>
              <a:ea typeface="Calibri" panose="020F0502020204030204"/>
              <a:cs typeface="Calibri" panose="020F0502020204030204"/>
              <a:sym typeface="Calibri" panose="020F0502020204030204"/>
            </a:endParaRPr>
          </a:p>
        </p:txBody>
      </p:sp>
      <p:pic>
        <p:nvPicPr>
          <p:cNvPr id="214" name="Google Shape;214;p7" descr="Photo of a woman holding an energy bar."/>
          <p:cNvPicPr preferRelativeResize="0"/>
          <p:nvPr>
            <p:ph type="pic" idx="2"/>
          </p:nvPr>
        </p:nvPicPr>
        <p:blipFill rotWithShape="1">
          <a:blip r:embed="rId1"/>
          <a:srcRect/>
          <a:stretch>
            <a:fillRect/>
          </a:stretch>
        </p:blipFill>
        <p:spPr>
          <a:xfrm>
            <a:off x="5664650" y="1786226"/>
            <a:ext cx="3134448" cy="3706951"/>
          </a:xfrm>
          <a:prstGeom prst="rect">
            <a:avLst/>
          </a:prstGeom>
          <a:noFill/>
          <a:ln>
            <a:noFill/>
          </a:ln>
        </p:spPr>
      </p:pic>
      <p:sp>
        <p:nvSpPr>
          <p:cNvPr id="215" name="Google Shape;215;p7"/>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724" name="Shape 724"/>
        <p:cNvGrpSpPr/>
        <p:nvPr/>
      </p:nvGrpSpPr>
      <p:grpSpPr>
        <a:xfrm>
          <a:off x="0" y="0"/>
          <a:ext cx="0" cy="0"/>
          <a:chOff x="0" y="0"/>
          <a:chExt cx="0" cy="0"/>
        </a:xfrm>
      </p:grpSpPr>
      <p:sp>
        <p:nvSpPr>
          <p:cNvPr id="725" name="Google Shape;725;p70"/>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Statement of Cash Flows</a:t>
            </a:r>
            <a:endParaRPr sz="2800">
              <a:latin typeface="Calibri" panose="020F0502020204030204"/>
              <a:ea typeface="Calibri" panose="020F0502020204030204"/>
              <a:cs typeface="Calibri" panose="020F0502020204030204"/>
              <a:sym typeface="Calibri" panose="020F0502020204030204"/>
            </a:endParaRPr>
          </a:p>
        </p:txBody>
      </p:sp>
      <p:sp>
        <p:nvSpPr>
          <p:cNvPr id="726" name="Google Shape;726;p70"/>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292735" lvl="0" indent="-292735" algn="l" rtl="0">
              <a:lnSpc>
                <a:spcPct val="100000"/>
              </a:lnSpc>
              <a:spcBef>
                <a:spcPts val="0"/>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Provides financial information about the cash receipts and payments for a specific period of time.</a:t>
            </a:r>
            <a:endParaRPr lang="en-US" sz="2600">
              <a:latin typeface="Calibri" panose="020F0502020204030204"/>
              <a:ea typeface="Calibri" panose="020F0502020204030204"/>
              <a:cs typeface="Calibri" panose="020F0502020204030204"/>
              <a:sym typeface="Calibri" panose="020F0502020204030204"/>
            </a:endParaRPr>
          </a:p>
          <a:p>
            <a:pPr marL="292735" lvl="0" indent="-292735" algn="l" rtl="0">
              <a:lnSpc>
                <a:spcPct val="100000"/>
              </a:lnSpc>
              <a:spcBef>
                <a:spcPts val="625"/>
              </a:spcBef>
              <a:spcAft>
                <a:spcPts val="0"/>
              </a:spcAft>
              <a:buClr>
                <a:srgbClr val="911B21"/>
              </a:buClr>
              <a:buSzPts val="2600"/>
              <a:buChar char="•"/>
            </a:pPr>
            <a:r>
              <a:rPr lang="en-US" sz="2600">
                <a:latin typeface="Calibri" panose="020F0502020204030204"/>
                <a:ea typeface="Calibri" panose="020F0502020204030204"/>
                <a:cs typeface="Calibri" panose="020F0502020204030204"/>
                <a:sym typeface="Calibri" panose="020F0502020204030204"/>
              </a:rPr>
              <a:t>Answers the following:</a:t>
            </a:r>
            <a:endParaRPr lang="en-US" sz="2600">
              <a:latin typeface="Calibri" panose="020F0502020204030204"/>
              <a:ea typeface="Calibri" panose="020F0502020204030204"/>
              <a:cs typeface="Calibri" panose="020F0502020204030204"/>
              <a:sym typeface="Calibri" panose="020F0502020204030204"/>
            </a:endParaRPr>
          </a:p>
          <a:p>
            <a:pPr marL="622935" lvl="1" indent="-320675" algn="l" rtl="0">
              <a:lnSpc>
                <a:spcPct val="100000"/>
              </a:lnSpc>
              <a:spcBef>
                <a:spcPts val="625"/>
              </a:spcBef>
              <a:spcAft>
                <a:spcPts val="0"/>
              </a:spcAft>
              <a:buClr>
                <a:srgbClr val="911B21"/>
              </a:buClr>
              <a:buSzPts val="1920"/>
              <a:buChar char="o"/>
            </a:pPr>
            <a:r>
              <a:rPr lang="en-US" sz="2400">
                <a:latin typeface="Calibri" panose="020F0502020204030204"/>
                <a:ea typeface="Calibri" panose="020F0502020204030204"/>
                <a:cs typeface="Calibri" panose="020F0502020204030204"/>
                <a:sym typeface="Calibri" panose="020F0502020204030204"/>
              </a:rPr>
              <a:t>Where did cash come from?</a:t>
            </a:r>
            <a:endParaRPr lang="en-US" sz="2400">
              <a:latin typeface="Calibri" panose="020F0502020204030204"/>
              <a:ea typeface="Calibri" panose="020F0502020204030204"/>
              <a:cs typeface="Calibri" panose="020F0502020204030204"/>
              <a:sym typeface="Calibri" panose="020F0502020204030204"/>
            </a:endParaRPr>
          </a:p>
          <a:p>
            <a:pPr marL="622935" lvl="1" indent="-320675" algn="l" rtl="0">
              <a:lnSpc>
                <a:spcPct val="100000"/>
              </a:lnSpc>
              <a:spcBef>
                <a:spcPts val="625"/>
              </a:spcBef>
              <a:spcAft>
                <a:spcPts val="0"/>
              </a:spcAft>
              <a:buClr>
                <a:srgbClr val="911B21"/>
              </a:buClr>
              <a:buSzPts val="1920"/>
              <a:buChar char="o"/>
            </a:pPr>
            <a:r>
              <a:rPr lang="en-US" sz="2400">
                <a:latin typeface="Calibri" panose="020F0502020204030204"/>
                <a:ea typeface="Calibri" panose="020F0502020204030204"/>
                <a:cs typeface="Calibri" panose="020F0502020204030204"/>
                <a:sym typeface="Calibri" panose="020F0502020204030204"/>
              </a:rPr>
              <a:t>What was cash used for?</a:t>
            </a:r>
            <a:endParaRPr lang="en-US" sz="2400">
              <a:latin typeface="Calibri" panose="020F0502020204030204"/>
              <a:ea typeface="Calibri" panose="020F0502020204030204"/>
              <a:cs typeface="Calibri" panose="020F0502020204030204"/>
              <a:sym typeface="Calibri" panose="020F0502020204030204"/>
            </a:endParaRPr>
          </a:p>
          <a:p>
            <a:pPr marL="622935" lvl="1" indent="-320675" algn="l" rtl="0">
              <a:lnSpc>
                <a:spcPct val="100000"/>
              </a:lnSpc>
              <a:spcBef>
                <a:spcPts val="625"/>
              </a:spcBef>
              <a:spcAft>
                <a:spcPts val="0"/>
              </a:spcAft>
              <a:buClr>
                <a:srgbClr val="911B21"/>
              </a:buClr>
              <a:buSzPts val="1920"/>
              <a:buChar char="o"/>
            </a:pPr>
            <a:r>
              <a:rPr lang="en-US" sz="2400">
                <a:latin typeface="Calibri" panose="020F0502020204030204"/>
                <a:ea typeface="Calibri" panose="020F0502020204030204"/>
                <a:cs typeface="Calibri" panose="020F0502020204030204"/>
                <a:sym typeface="Calibri" panose="020F0502020204030204"/>
              </a:rPr>
              <a:t>What was the change in the cash balance?</a:t>
            </a:r>
            <a:endParaRPr lang="en-US" sz="2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Clr>
                <a:srgbClr val="911B21"/>
              </a:buClr>
              <a:buSzPts val="2600"/>
              <a:buNone/>
            </a:pPr>
            <a:r>
              <a:rPr lang="en-US" sz="2600" b="1">
                <a:latin typeface="Calibri" panose="020F0502020204030204"/>
                <a:ea typeface="Calibri" panose="020F0502020204030204"/>
                <a:cs typeface="Calibri" panose="020F0502020204030204"/>
                <a:sym typeface="Calibri" panose="020F0502020204030204"/>
              </a:rPr>
              <a:t>Helpful Hint</a:t>
            </a:r>
            <a:endParaRPr lang="en-US" sz="2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625"/>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The income statement, retained earnings statement, and statement of cash flows are all for a period of time, whereas the balance sheet is for a point in time.</a:t>
            </a:r>
            <a:endParaRPr sz="2600">
              <a:latin typeface="Calibri" panose="020F0502020204030204"/>
              <a:ea typeface="Calibri" panose="020F0502020204030204"/>
              <a:cs typeface="Calibri" panose="020F0502020204030204"/>
              <a:sym typeface="Calibri" panose="020F0502020204030204"/>
            </a:endParaRPr>
          </a:p>
        </p:txBody>
      </p:sp>
      <p:sp>
        <p:nvSpPr>
          <p:cNvPr id="727" name="Google Shape;727;p70"/>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731" name="Shape 731"/>
        <p:cNvGrpSpPr/>
        <p:nvPr/>
      </p:nvGrpSpPr>
      <p:grpSpPr>
        <a:xfrm>
          <a:off x="0" y="0"/>
          <a:ext cx="0" cy="0"/>
          <a:chOff x="0" y="0"/>
          <a:chExt cx="0" cy="0"/>
        </a:xfrm>
      </p:grpSpPr>
      <p:sp>
        <p:nvSpPr>
          <p:cNvPr id="732" name="Google Shape;732;p71"/>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Financial Statements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Second Question</a:t>
            </a:r>
            <a:endParaRPr sz="3200">
              <a:latin typeface="Calibri" panose="020F0502020204030204"/>
              <a:ea typeface="Calibri" panose="020F0502020204030204"/>
              <a:cs typeface="Calibri" panose="020F0502020204030204"/>
              <a:sym typeface="Calibri" panose="020F0502020204030204"/>
            </a:endParaRPr>
          </a:p>
        </p:txBody>
      </p:sp>
      <p:sp>
        <p:nvSpPr>
          <p:cNvPr id="733" name="Google Shape;733;p71"/>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sz="2800">
                <a:latin typeface="Calibri" panose="020F0502020204030204"/>
                <a:ea typeface="Calibri" panose="020F0502020204030204"/>
                <a:cs typeface="Calibri" panose="020F0502020204030204"/>
                <a:sym typeface="Calibri" panose="020F0502020204030204"/>
              </a:rPr>
              <a:t>Which of the following financial statements is prepared as of a specific date?</a:t>
            </a:r>
            <a:endParaRPr lang="en-US" sz="28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Balance sheet.</a:t>
            </a:r>
            <a:endParaRPr lang="en-US" sz="26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Income statement.</a:t>
            </a:r>
            <a:endParaRPr lang="en-US" sz="26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Retained earnings statement.</a:t>
            </a:r>
            <a:endParaRPr lang="en-US" sz="2600">
              <a:latin typeface="Calibri" panose="020F0502020204030204"/>
              <a:ea typeface="Calibri" panose="020F0502020204030204"/>
              <a:cs typeface="Calibri" panose="020F0502020204030204"/>
              <a:sym typeface="Calibri" panose="020F0502020204030204"/>
            </a:endParaRPr>
          </a:p>
          <a:p>
            <a:pPr marL="863600" lvl="0" indent="-45720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Statement of cash flows.</a:t>
            </a:r>
            <a:endParaRPr lang="en-US" sz="2600">
              <a:latin typeface="Calibri" panose="020F0502020204030204"/>
              <a:ea typeface="Calibri" panose="020F0502020204030204"/>
              <a:cs typeface="Calibri" panose="020F0502020204030204"/>
              <a:sym typeface="Calibri" panose="020F0502020204030204"/>
            </a:endParaRPr>
          </a:p>
        </p:txBody>
      </p:sp>
      <p:sp>
        <p:nvSpPr>
          <p:cNvPr id="734" name="Google Shape;734;p71"/>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738" name="Shape 738"/>
        <p:cNvGrpSpPr/>
        <p:nvPr/>
      </p:nvGrpSpPr>
      <p:grpSpPr>
        <a:xfrm>
          <a:off x="0" y="0"/>
          <a:ext cx="0" cy="0"/>
          <a:chOff x="0" y="0"/>
          <a:chExt cx="0" cy="0"/>
        </a:xfrm>
      </p:grpSpPr>
      <p:sp>
        <p:nvSpPr>
          <p:cNvPr id="739" name="Google Shape;739;p72"/>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Financial Statements</a:t>
            </a:r>
            <a:br>
              <a:rPr lang="en-US" sz="3600">
                <a:latin typeface="Calibri" panose="020F0502020204030204"/>
                <a:ea typeface="Calibri" panose="020F0502020204030204"/>
                <a:cs typeface="Calibri" panose="020F0502020204030204"/>
                <a:sym typeface="Calibri" panose="020F0502020204030204"/>
              </a:rPr>
            </a:br>
            <a:r>
              <a:rPr lang="en-US" sz="2800">
                <a:latin typeface="Calibri" panose="020F0502020204030204"/>
                <a:ea typeface="Calibri" panose="020F0502020204030204"/>
                <a:cs typeface="Calibri" panose="020F0502020204030204"/>
                <a:sym typeface="Calibri" panose="020F0502020204030204"/>
              </a:rPr>
              <a:t>Second Answer</a:t>
            </a:r>
            <a:endParaRPr sz="2800">
              <a:latin typeface="Calibri" panose="020F0502020204030204"/>
              <a:ea typeface="Calibri" panose="020F0502020204030204"/>
              <a:cs typeface="Calibri" panose="020F0502020204030204"/>
              <a:sym typeface="Calibri" panose="020F0502020204030204"/>
            </a:endParaRPr>
          </a:p>
        </p:txBody>
      </p:sp>
      <p:sp>
        <p:nvSpPr>
          <p:cNvPr id="740" name="Google Shape;740;p72"/>
          <p:cNvSpPr txBox="1"/>
          <p:nvPr>
            <p:ph type="body" idx="1"/>
          </p:nvPr>
        </p:nvSpPr>
        <p:spPr>
          <a:xfrm>
            <a:off x="304800" y="1752600"/>
            <a:ext cx="8534400" cy="315070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sz="2800">
                <a:latin typeface="Calibri" panose="020F0502020204030204"/>
                <a:ea typeface="Calibri" panose="020F0502020204030204"/>
                <a:cs typeface="Calibri" panose="020F0502020204030204"/>
                <a:sym typeface="Calibri" panose="020F0502020204030204"/>
              </a:rPr>
              <a:t>Which of the following financial statements is prepared as of a specific date?</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600"/>
              <a:buFont typeface="Arial" panose="020B0604020202020204"/>
              <a:buAutoNum type="alphaLcPeriod"/>
            </a:pPr>
            <a:r>
              <a:rPr lang="en-US" sz="2600">
                <a:solidFill>
                  <a:srgbClr val="911B21"/>
                </a:solidFill>
                <a:latin typeface="Calibri" panose="020F0502020204030204"/>
                <a:ea typeface="Calibri" panose="020F0502020204030204"/>
                <a:cs typeface="Calibri" panose="020F0502020204030204"/>
                <a:sym typeface="Calibri" panose="020F0502020204030204"/>
              </a:rPr>
              <a:t>Answer:</a:t>
            </a:r>
            <a:r>
              <a:rPr lang="en-US" sz="2600">
                <a:latin typeface="Calibri" panose="020F0502020204030204"/>
                <a:ea typeface="Calibri" panose="020F0502020204030204"/>
                <a:cs typeface="Calibri" panose="020F0502020204030204"/>
                <a:sym typeface="Calibri" panose="020F0502020204030204"/>
              </a:rPr>
              <a:t> Balance sheet.</a:t>
            </a:r>
            <a:endParaRPr lang="en-US" sz="26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Income statement.</a:t>
            </a:r>
            <a:endParaRPr lang="en-US" sz="26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Retained earnings statement.</a:t>
            </a:r>
            <a:endParaRPr lang="en-US" sz="26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600"/>
              <a:buFont typeface="Arial" panose="020B0604020202020204"/>
              <a:buAutoNum type="alphaLcPeriod"/>
            </a:pPr>
            <a:r>
              <a:rPr lang="en-US" sz="2600">
                <a:latin typeface="Calibri" panose="020F0502020204030204"/>
                <a:ea typeface="Calibri" panose="020F0502020204030204"/>
                <a:cs typeface="Calibri" panose="020F0502020204030204"/>
                <a:sym typeface="Calibri" panose="020F0502020204030204"/>
              </a:rPr>
              <a:t>Statement of cash flows.</a:t>
            </a:r>
            <a:endParaRPr lang="en-US" sz="2600">
              <a:latin typeface="Calibri" panose="020F0502020204030204"/>
              <a:ea typeface="Calibri" panose="020F0502020204030204"/>
              <a:cs typeface="Calibri" panose="020F0502020204030204"/>
              <a:sym typeface="Calibri" panose="020F0502020204030204"/>
            </a:endParaRPr>
          </a:p>
        </p:txBody>
      </p:sp>
      <p:sp>
        <p:nvSpPr>
          <p:cNvPr id="741" name="Google Shape;741;p72"/>
          <p:cNvSpPr txBox="1"/>
          <p:nvPr>
            <p:ph type="body" idx="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745" name="Shape 745"/>
        <p:cNvGrpSpPr/>
        <p:nvPr/>
      </p:nvGrpSpPr>
      <p:grpSpPr>
        <a:xfrm>
          <a:off x="0" y="0"/>
          <a:ext cx="0" cy="0"/>
          <a:chOff x="0" y="0"/>
          <a:chExt cx="0" cy="0"/>
        </a:xfrm>
      </p:grpSpPr>
      <p:sp>
        <p:nvSpPr>
          <p:cNvPr id="746" name="Google Shape;746;p73"/>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People, Planet, and Profit Insight</a:t>
            </a:r>
            <a:endParaRPr sz="3600">
              <a:latin typeface="Calibri" panose="020F0502020204030204"/>
              <a:ea typeface="Calibri" panose="020F0502020204030204"/>
              <a:cs typeface="Calibri" panose="020F0502020204030204"/>
              <a:sym typeface="Calibri" panose="020F0502020204030204"/>
            </a:endParaRPr>
          </a:p>
        </p:txBody>
      </p:sp>
      <p:sp>
        <p:nvSpPr>
          <p:cNvPr id="747" name="Google Shape;747;p73"/>
          <p:cNvSpPr txBox="1"/>
          <p:nvPr>
            <p:ph type="body" idx="1"/>
          </p:nvPr>
        </p:nvSpPr>
        <p:spPr>
          <a:xfrm>
            <a:off x="304800" y="1604211"/>
            <a:ext cx="5903495" cy="459828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r>
              <a:rPr lang="en-US" sz="1600" b="1">
                <a:latin typeface="Calibri" panose="020F0502020204030204"/>
                <a:ea typeface="Calibri" panose="020F0502020204030204"/>
                <a:cs typeface="Calibri" panose="020F0502020204030204"/>
                <a:sym typeface="Calibri" panose="020F0502020204030204"/>
              </a:rPr>
              <a:t>Beyond Financial Statements</a:t>
            </a:r>
            <a:endParaRPr lang="en-US" sz="1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Should we expand our financial statements beyond the income statement, retained earnings statement, balance sheet, and statement of cash flows? Some believe we should take into account ecological and social performance, in addition to financial results, in evaluating a company. The argument is that a company’s responsibility lies with anyone who is influenced by its actions. In other words, a company should be interested in benefiting many different parties, instead of only maximizing stockholders’ interests.</a:t>
            </a:r>
            <a:endParaRPr lang="en-US" sz="1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A socially responsible business does not exploit or endanger any group of individuals. It follows fair trade practices, provides safe environments for workers, and bears responsibility for environmental damage. Granted, measurement of these factors is difficult. How to report this information is also controversial. But, many interesting and useful efforts are underway. Throughout this text, we provide additional insights into how companies are attempting to meet the challenge of measuring and reporting their contributions to society, as well as their financial results, to stockholders.</a:t>
            </a:r>
            <a:endParaRPr lang="en-US" sz="1600">
              <a:latin typeface="Calibri" panose="020F0502020204030204"/>
              <a:ea typeface="Calibri" panose="020F0502020204030204"/>
              <a:cs typeface="Calibri" panose="020F0502020204030204"/>
              <a:sym typeface="Calibri" panose="020F0502020204030204"/>
            </a:endParaRPr>
          </a:p>
        </p:txBody>
      </p:sp>
      <p:pic>
        <p:nvPicPr>
          <p:cNvPr id="748" name="Google Shape;748;p73" descr="An illustration shows sticky notes pasted on a black board explaining 3 B L process."/>
          <p:cNvPicPr preferRelativeResize="0"/>
          <p:nvPr>
            <p:ph type="pic" idx="2"/>
          </p:nvPr>
        </p:nvPicPr>
        <p:blipFill rotWithShape="1">
          <a:blip r:embed="rId1"/>
          <a:srcRect/>
          <a:stretch>
            <a:fillRect/>
          </a:stretch>
        </p:blipFill>
        <p:spPr>
          <a:xfrm>
            <a:off x="6248616" y="1959481"/>
            <a:ext cx="2756052" cy="2242649"/>
          </a:xfrm>
          <a:prstGeom prst="rect">
            <a:avLst/>
          </a:prstGeom>
          <a:noFill/>
          <a:ln>
            <a:noFill/>
          </a:ln>
        </p:spPr>
      </p:pic>
      <p:sp>
        <p:nvSpPr>
          <p:cNvPr id="749" name="Google Shape;749;p73"/>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753" name="Shape 753"/>
        <p:cNvGrpSpPr/>
        <p:nvPr/>
      </p:nvGrpSpPr>
      <p:grpSpPr>
        <a:xfrm>
          <a:off x="0" y="0"/>
          <a:ext cx="0" cy="0"/>
          <a:chOff x="0" y="0"/>
          <a:chExt cx="0" cy="0"/>
        </a:xfrm>
      </p:grpSpPr>
      <p:sp>
        <p:nvSpPr>
          <p:cNvPr id="754" name="Google Shape;754;p74"/>
          <p:cNvSpPr txBox="1"/>
          <p:nvPr>
            <p:ph type="title"/>
          </p:nvPr>
        </p:nvSpPr>
        <p:spPr>
          <a:xfrm>
            <a:off x="277078" y="457200"/>
            <a:ext cx="7120315" cy="9753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People, Planet, and Profit Insight (Question and Answer)</a:t>
            </a:r>
            <a:endParaRPr sz="3600">
              <a:latin typeface="Calibri" panose="020F0502020204030204"/>
              <a:ea typeface="Calibri" panose="020F0502020204030204"/>
              <a:cs typeface="Calibri" panose="020F0502020204030204"/>
              <a:sym typeface="Calibri" panose="020F0502020204030204"/>
            </a:endParaRPr>
          </a:p>
        </p:txBody>
      </p:sp>
      <p:sp>
        <p:nvSpPr>
          <p:cNvPr id="755" name="Google Shape;755;p74"/>
          <p:cNvSpPr txBox="1"/>
          <p:nvPr>
            <p:ph type="body" idx="1"/>
          </p:nvPr>
        </p:nvSpPr>
        <p:spPr>
          <a:xfrm>
            <a:off x="304800" y="1752599"/>
            <a:ext cx="5940811" cy="4411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r>
              <a:rPr lang="en-US" sz="1600" b="1">
                <a:latin typeface="Calibri" panose="020F0502020204030204"/>
                <a:ea typeface="Calibri" panose="020F0502020204030204"/>
                <a:cs typeface="Calibri" panose="020F0502020204030204"/>
                <a:sym typeface="Calibri" panose="020F0502020204030204"/>
              </a:rPr>
              <a:t>Beyond Financial Statements</a:t>
            </a:r>
            <a:endParaRPr lang="en-US" sz="1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Why might a company’s stockholders be interested in its environmental and social performance?</a:t>
            </a:r>
            <a:endParaRPr lang="en-US" sz="1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155"/>
              </a:spcBef>
              <a:spcAft>
                <a:spcPts val="0"/>
              </a:spcAft>
              <a:buSzPts val="1600"/>
              <a:buNone/>
            </a:pPr>
            <a:r>
              <a:rPr lang="en-US" sz="1600">
                <a:solidFill>
                  <a:srgbClr val="911621"/>
                </a:solidFill>
                <a:latin typeface="Calibri" panose="020F0502020204030204"/>
                <a:ea typeface="Calibri" panose="020F0502020204030204"/>
                <a:cs typeface="Calibri" panose="020F0502020204030204"/>
                <a:sym typeface="Calibri" panose="020F0502020204030204"/>
              </a:rPr>
              <a:t>Answer:</a:t>
            </a:r>
            <a:endParaRPr sz="1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Many companies now recognize that being a socially responsible organization is not only the right thing to do, but it also is good for business. Many investment professionals understand, for example, that environmental, social, and proper corporate governance of companies affects the performance of their investment portfolios. For example, </a:t>
            </a:r>
            <a:r>
              <a:rPr lang="en-US" sz="1600" b="1">
                <a:latin typeface="Calibri" panose="020F0502020204030204"/>
                <a:ea typeface="Calibri" panose="020F0502020204030204"/>
                <a:cs typeface="Calibri" panose="020F0502020204030204"/>
                <a:sym typeface="Calibri" panose="020F0502020204030204"/>
              </a:rPr>
              <a:t>British Petroleum's </a:t>
            </a:r>
            <a:r>
              <a:rPr lang="en-US" sz="1600">
                <a:latin typeface="Calibri" panose="020F0502020204030204"/>
                <a:ea typeface="Calibri" panose="020F0502020204030204"/>
                <a:cs typeface="Calibri" panose="020F0502020204030204"/>
                <a:sym typeface="Calibri" panose="020F0502020204030204"/>
              </a:rPr>
              <a:t>oil spill disaster is a classic example of the problems that can occur for a company and its stockholders. British Petroleum's stock price was slashed, its dividend reduced, its executives replaced, and its reputation badly damaged. It is interesting that socially responsible investment funds are now gaining momentum in the marketplace such that companies now recognize this segment as an important investment group.</a:t>
            </a:r>
            <a:endParaRPr sz="1600">
              <a:latin typeface="Calibri" panose="020F0502020204030204"/>
              <a:ea typeface="Calibri" panose="020F0502020204030204"/>
              <a:cs typeface="Calibri" panose="020F0502020204030204"/>
              <a:sym typeface="Calibri" panose="020F0502020204030204"/>
            </a:endParaRPr>
          </a:p>
        </p:txBody>
      </p:sp>
      <p:pic>
        <p:nvPicPr>
          <p:cNvPr id="756" name="Google Shape;756;p74" descr="An illustration shows sticky notes pasted on a black board explaining 3 B L process."/>
          <p:cNvPicPr preferRelativeResize="0"/>
          <p:nvPr>
            <p:ph type="pic" idx="2"/>
          </p:nvPr>
        </p:nvPicPr>
        <p:blipFill rotWithShape="1">
          <a:blip r:embed="rId1"/>
          <a:srcRect/>
          <a:stretch>
            <a:fillRect/>
          </a:stretch>
        </p:blipFill>
        <p:spPr>
          <a:xfrm>
            <a:off x="6248616" y="1959481"/>
            <a:ext cx="2756052" cy="2242649"/>
          </a:xfrm>
          <a:prstGeom prst="rect">
            <a:avLst/>
          </a:prstGeom>
          <a:noFill/>
          <a:ln>
            <a:noFill/>
          </a:ln>
        </p:spPr>
      </p:pic>
      <p:sp>
        <p:nvSpPr>
          <p:cNvPr id="757" name="Google Shape;757;p74"/>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762" name="Shape 762"/>
        <p:cNvGrpSpPr/>
        <p:nvPr/>
      </p:nvGrpSpPr>
      <p:grpSpPr>
        <a:xfrm>
          <a:off x="0" y="0"/>
          <a:ext cx="0" cy="0"/>
          <a:chOff x="0" y="0"/>
          <a:chExt cx="0" cy="0"/>
        </a:xfrm>
      </p:grpSpPr>
      <p:sp>
        <p:nvSpPr>
          <p:cNvPr id="763" name="Google Shape;763;p75"/>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5: Financial Statement Items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Information needed</a:t>
            </a:r>
            <a:endParaRPr sz="4400">
              <a:latin typeface="Calibri" panose="020F0502020204030204"/>
              <a:ea typeface="Calibri" panose="020F0502020204030204"/>
              <a:cs typeface="Calibri" panose="020F0502020204030204"/>
              <a:sym typeface="Calibri" panose="020F0502020204030204"/>
            </a:endParaRPr>
          </a:p>
        </p:txBody>
      </p:sp>
      <p:sp>
        <p:nvSpPr>
          <p:cNvPr id="764" name="Google Shape;764;p75"/>
          <p:cNvSpPr txBox="1"/>
          <p:nvPr>
            <p:ph type="body" idx="1"/>
          </p:nvPr>
        </p:nvSpPr>
        <p:spPr>
          <a:xfrm>
            <a:off x="304800" y="1752600"/>
            <a:ext cx="8534400" cy="11058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Presented below is selected information related to Flanagan Corporation at December 31, 2022. Flanagan reports financial information monthly.</a:t>
            </a:r>
            <a:endParaRPr lang="en-US" sz="2400">
              <a:latin typeface="Calibri" panose="020F0502020204030204"/>
              <a:ea typeface="Calibri" panose="020F0502020204030204"/>
              <a:cs typeface="Calibri" panose="020F0502020204030204"/>
              <a:sym typeface="Calibri" panose="020F0502020204030204"/>
            </a:endParaRPr>
          </a:p>
        </p:txBody>
      </p:sp>
      <p:graphicFrame>
        <p:nvGraphicFramePr>
          <p:cNvPr id="765" name="Google Shape;765;p75"/>
          <p:cNvGraphicFramePr/>
          <p:nvPr/>
        </p:nvGraphicFramePr>
        <p:xfrm>
          <a:off x="589548" y="2962801"/>
          <a:ext cx="3462125" cy="3000000"/>
        </p:xfrm>
        <a:graphic>
          <a:graphicData uri="http://schemas.openxmlformats.org/drawingml/2006/table">
            <a:tbl>
              <a:tblPr firstRow="1" bandRow="1">
                <a:noFill/>
                <a:tableStyleId>{571DA7A0-2A1A-414D-ACD9-0591774F09BB}</a:tableStyleId>
              </a:tblPr>
              <a:tblGrid>
                <a:gridCol w="2314150"/>
                <a:gridCol w="1147975"/>
              </a:tblGrid>
              <a:tr h="203200">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Equipment</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$ 10,000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r h="203200">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Cash</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8,000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r h="203200">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Service Revenue</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36,000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r h="203200">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Rent Expense</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11,000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r h="203200">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Accounts Payable</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2,000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60275" marR="6027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bl>
          </a:graphicData>
        </a:graphic>
      </p:graphicFrame>
      <p:graphicFrame>
        <p:nvGraphicFramePr>
          <p:cNvPr id="766" name="Google Shape;766;p75"/>
          <p:cNvGraphicFramePr/>
          <p:nvPr/>
        </p:nvGraphicFramePr>
        <p:xfrm>
          <a:off x="4541856" y="2988065"/>
          <a:ext cx="4217500" cy="3000000"/>
        </p:xfrm>
        <a:graphic>
          <a:graphicData uri="http://schemas.openxmlformats.org/drawingml/2006/table">
            <a:tbl>
              <a:tblPr firstRow="1" bandRow="1">
                <a:noFill/>
                <a:tableStyleId>{571DA7A0-2A1A-414D-ACD9-0591774F09BB}</a:tableStyleId>
              </a:tblPr>
              <a:tblGrid>
                <a:gridCol w="3413225"/>
                <a:gridCol w="804275"/>
              </a:tblGrid>
              <a:tr h="203200">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Utilities Expense</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$ 4,000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r h="203200">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Accounts Receivable</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9,000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r h="203200">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Salaries and Wages Expense</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7,000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r h="203200">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Notes Payable</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16,500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r h="138175">
                <a:tc>
                  <a:txBody>
                    <a:bodyPr/>
                    <a:lstStyle/>
                    <a:p>
                      <a:pPr marL="0" marR="0" lvl="0" indent="0" algn="l"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Dividends</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spcBef>
                          <a:spcPts val="0"/>
                        </a:spcBef>
                        <a:spcAft>
                          <a:spcPts val="0"/>
                        </a:spcAft>
                        <a:buNone/>
                      </a:pPr>
                      <a:r>
                        <a:rPr lang="en-US" sz="1600" b="0" i="0" u="none" strike="noStrike">
                          <a:solidFill>
                            <a:schemeClr val="dk1"/>
                          </a:solidFill>
                          <a:latin typeface="Calibri" panose="020F0502020204030204"/>
                          <a:ea typeface="Calibri" panose="020F0502020204030204"/>
                          <a:cs typeface="Calibri" panose="020F0502020204030204"/>
                          <a:sym typeface="Calibri" panose="020F0502020204030204"/>
                        </a:rPr>
                        <a:t>5,000</a:t>
                      </a:r>
                      <a:endParaRPr sz="1600">
                        <a:solidFill>
                          <a:schemeClr val="dk1"/>
                        </a:solidFill>
                        <a:latin typeface="Calibri" panose="020F0502020204030204"/>
                        <a:ea typeface="Calibri" panose="020F0502020204030204"/>
                        <a:cs typeface="Calibri" panose="020F0502020204030204"/>
                        <a:sym typeface="Calibri" panose="020F0502020204030204"/>
                      </a:endParaRPr>
                    </a:p>
                  </a:txBody>
                  <a:tcPr marL="45725" marR="457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r>
            </a:tbl>
          </a:graphicData>
        </a:graphic>
      </p:graphicFrame>
      <p:sp>
        <p:nvSpPr>
          <p:cNvPr id="767" name="Google Shape;767;p75"/>
          <p:cNvSpPr txBox="1"/>
          <p:nvPr>
            <p:ph type="body" idx="3"/>
          </p:nvPr>
        </p:nvSpPr>
        <p:spPr>
          <a:xfrm>
            <a:off x="304799" y="4664763"/>
            <a:ext cx="8757008" cy="1590261"/>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rgbClr val="911B21"/>
              </a:buClr>
              <a:buSzPts val="2200"/>
              <a:buFont typeface="Arial" panose="020B0604020202020204"/>
              <a:buAutoNum type="alphaLcParenR"/>
            </a:pPr>
            <a:r>
              <a:rPr lang="en-US" sz="2200">
                <a:latin typeface="Calibri" panose="020F0502020204030204"/>
                <a:ea typeface="Calibri" panose="020F0502020204030204"/>
                <a:cs typeface="Calibri" panose="020F0502020204030204"/>
                <a:sym typeface="Calibri" panose="020F0502020204030204"/>
              </a:rPr>
              <a:t>Determine the total assets of Flanagan at December 31, 2022.</a:t>
            </a:r>
            <a:endParaRPr lang="en-US" sz="22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555"/>
              </a:spcBef>
              <a:spcAft>
                <a:spcPts val="0"/>
              </a:spcAft>
              <a:buClr>
                <a:srgbClr val="911B21"/>
              </a:buClr>
              <a:buSzPts val="2200"/>
              <a:buFont typeface="Arial" panose="020B0604020202020204"/>
              <a:buAutoNum type="alphaLcParenR"/>
            </a:pPr>
            <a:r>
              <a:rPr lang="en-US" sz="2200">
                <a:latin typeface="Calibri" panose="020F0502020204030204"/>
                <a:ea typeface="Calibri" panose="020F0502020204030204"/>
                <a:cs typeface="Calibri" panose="020F0502020204030204"/>
                <a:sym typeface="Calibri" panose="020F0502020204030204"/>
              </a:rPr>
              <a:t>Determine the net income that Flanagan reported for December 2022.</a:t>
            </a:r>
            <a:endParaRPr lang="en-US" sz="22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555"/>
              </a:spcBef>
              <a:spcAft>
                <a:spcPts val="0"/>
              </a:spcAft>
              <a:buClr>
                <a:srgbClr val="911B21"/>
              </a:buClr>
              <a:buSzPts val="2200"/>
              <a:buFont typeface="Arial" panose="020B0604020202020204"/>
              <a:buAutoNum type="alphaLcParenR"/>
            </a:pPr>
            <a:r>
              <a:rPr lang="en-US" sz="2200">
                <a:latin typeface="Calibri" panose="020F0502020204030204"/>
                <a:ea typeface="Calibri" panose="020F0502020204030204"/>
                <a:cs typeface="Calibri" panose="020F0502020204030204"/>
                <a:sym typeface="Calibri" panose="020F0502020204030204"/>
              </a:rPr>
              <a:t>Determine the stockholders’ equity of Flanagan at December 31, 2022.</a:t>
            </a:r>
            <a:endParaRPr lang="en-US" sz="2200">
              <a:latin typeface="Calibri" panose="020F0502020204030204"/>
              <a:ea typeface="Calibri" panose="020F0502020204030204"/>
              <a:cs typeface="Calibri" panose="020F0502020204030204"/>
              <a:sym typeface="Calibri" panose="020F0502020204030204"/>
            </a:endParaRPr>
          </a:p>
        </p:txBody>
      </p:sp>
      <p:sp>
        <p:nvSpPr>
          <p:cNvPr id="768" name="Google Shape;768;p75"/>
          <p:cNvSpPr txBox="1"/>
          <p:nvPr>
            <p:ph type="body" idx="9"/>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772" name="Shape 772"/>
        <p:cNvGrpSpPr/>
        <p:nvPr/>
      </p:nvGrpSpPr>
      <p:grpSpPr>
        <a:xfrm>
          <a:off x="0" y="0"/>
          <a:ext cx="0" cy="0"/>
          <a:chOff x="0" y="0"/>
          <a:chExt cx="0" cy="0"/>
        </a:xfrm>
      </p:grpSpPr>
      <p:sp>
        <p:nvSpPr>
          <p:cNvPr id="773" name="Google Shape;773;p76"/>
          <p:cNvSpPr txBox="1"/>
          <p:nvPr>
            <p:ph type="title"/>
          </p:nvPr>
        </p:nvSpPr>
        <p:spPr>
          <a:xfrm>
            <a:off x="277078" y="457199"/>
            <a:ext cx="8543926" cy="1106557"/>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007787"/>
              </a:buClr>
              <a:buSzPct val="143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5: Financial Statement Items</a:t>
            </a:r>
            <a:br>
              <a:rPr lang="en-US" sz="3600">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Total Assets and Net Income</a:t>
            </a:r>
            <a:endParaRPr sz="2800">
              <a:latin typeface="Calibri" panose="020F0502020204030204"/>
              <a:ea typeface="Calibri" panose="020F0502020204030204"/>
              <a:cs typeface="Calibri" panose="020F0502020204030204"/>
              <a:sym typeface="Calibri" panose="020F0502020204030204"/>
            </a:endParaRPr>
          </a:p>
        </p:txBody>
      </p:sp>
      <p:sp>
        <p:nvSpPr>
          <p:cNvPr id="774" name="Google Shape;774;p76"/>
          <p:cNvSpPr txBox="1"/>
          <p:nvPr>
            <p:ph type="body" idx="1"/>
          </p:nvPr>
        </p:nvSpPr>
        <p:spPr>
          <a:xfrm>
            <a:off x="381000" y="1788944"/>
            <a:ext cx="8440004" cy="185540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b="1">
                <a:latin typeface="Calibri" panose="020F0502020204030204"/>
                <a:ea typeface="Calibri" panose="020F0502020204030204"/>
                <a:cs typeface="Calibri" panose="020F0502020204030204"/>
                <a:sym typeface="Calibri" panose="020F0502020204030204"/>
              </a:rPr>
              <a:t>Solution</a:t>
            </a:r>
            <a:endParaRPr lang="en-US" sz="2600" b="1">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555"/>
              </a:spcBef>
              <a:spcAft>
                <a:spcPts val="0"/>
              </a:spcAft>
              <a:buClr>
                <a:srgbClr val="911B21"/>
              </a:buClr>
              <a:buSzPts val="2600"/>
              <a:buFont typeface="Arial" panose="020B0604020202020204"/>
              <a:buAutoNum type="alphaLcParenR"/>
            </a:pPr>
            <a:r>
              <a:rPr lang="en-US" sz="2600">
                <a:latin typeface="Calibri" panose="020F0502020204030204"/>
                <a:ea typeface="Calibri" panose="020F0502020204030204"/>
                <a:cs typeface="Calibri" panose="020F0502020204030204"/>
                <a:sym typeface="Calibri" panose="020F0502020204030204"/>
              </a:rPr>
              <a:t>The total assets are $27,000, comprised of Cash $8,000, Accounts Receivable $9,000, and Equipment $10,000.</a:t>
            </a:r>
            <a:endParaRPr lang="en-US" sz="2600">
              <a:latin typeface="Calibri" panose="020F0502020204030204"/>
              <a:ea typeface="Calibri" panose="020F0502020204030204"/>
              <a:cs typeface="Calibri" panose="020F0502020204030204"/>
              <a:sym typeface="Calibri" panose="020F0502020204030204"/>
            </a:endParaRPr>
          </a:p>
          <a:p>
            <a:pPr marL="514350" lvl="0" indent="-514350" algn="l" rtl="0">
              <a:lnSpc>
                <a:spcPct val="100000"/>
              </a:lnSpc>
              <a:spcBef>
                <a:spcPts val="555"/>
              </a:spcBef>
              <a:spcAft>
                <a:spcPts val="0"/>
              </a:spcAft>
              <a:buClr>
                <a:srgbClr val="911B21"/>
              </a:buClr>
              <a:buSzPts val="2600"/>
              <a:buFont typeface="Arial" panose="020B0604020202020204"/>
              <a:buAutoNum type="alphaLcParenR"/>
            </a:pPr>
            <a:r>
              <a:rPr lang="en-US" sz="2600">
                <a:latin typeface="Calibri" panose="020F0502020204030204"/>
                <a:ea typeface="Calibri" panose="020F0502020204030204"/>
                <a:cs typeface="Calibri" panose="020F0502020204030204"/>
                <a:sym typeface="Calibri" panose="020F0502020204030204"/>
              </a:rPr>
              <a:t>Net income is $14,000, computed as follows.</a:t>
            </a:r>
            <a:endParaRPr lang="en-US" sz="2600">
              <a:latin typeface="Calibri" panose="020F0502020204030204"/>
              <a:ea typeface="Calibri" panose="020F0502020204030204"/>
              <a:cs typeface="Calibri" panose="020F0502020204030204"/>
              <a:sym typeface="Calibri" panose="020F0502020204030204"/>
            </a:endParaRPr>
          </a:p>
        </p:txBody>
      </p:sp>
      <p:pic>
        <p:nvPicPr>
          <p:cNvPr id="775" name="Google Shape;775;p76" descr="An income statement displays two sections. The first section is labeled Revenues. Immediately below Revenues, Service revenue is displayed slightly indented with the $36,000 amount displayed adjacent to the service revenue label in the second of the two numeric columns. The second section is labeled as Expenses. The following account labels are listed immediately below the Expenses section label, slightly indented, with the respective amounts for each account listed in the next column: Rent expense, $11,000; Salaries and wages expense, 7,000; Utilities expense, 4,000. Next, Total expenses are displayed, with its amount of 22,000 in the second numeric column. The last line of the income statement displays, Net income, in the first column with the respective amount of $14,000 in the second numeric column."/>
          <p:cNvPicPr preferRelativeResize="0"/>
          <p:nvPr>
            <p:ph type="pic" idx="2"/>
          </p:nvPr>
        </p:nvPicPr>
        <p:blipFill rotWithShape="1">
          <a:blip r:embed="rId1"/>
          <a:srcRect/>
          <a:stretch>
            <a:fillRect/>
          </a:stretch>
        </p:blipFill>
        <p:spPr>
          <a:xfrm>
            <a:off x="1156508" y="3785140"/>
            <a:ext cx="6765470" cy="2343656"/>
          </a:xfrm>
          <a:prstGeom prst="rect">
            <a:avLst/>
          </a:prstGeom>
          <a:noFill/>
          <a:ln>
            <a:noFill/>
          </a:ln>
        </p:spPr>
      </p:pic>
      <p:sp>
        <p:nvSpPr>
          <p:cNvPr id="776" name="Google Shape;776;p76"/>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781" name="Shape 781"/>
        <p:cNvGrpSpPr/>
        <p:nvPr/>
      </p:nvGrpSpPr>
      <p:grpSpPr>
        <a:xfrm>
          <a:off x="0" y="0"/>
          <a:ext cx="0" cy="0"/>
          <a:chOff x="0" y="0"/>
          <a:chExt cx="0" cy="0"/>
        </a:xfrm>
      </p:grpSpPr>
      <p:sp>
        <p:nvSpPr>
          <p:cNvPr id="782" name="Google Shape;782;p77"/>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91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DO IT! 5: Financial Statement Items</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Ending Stockholders’ Equity</a:t>
            </a:r>
            <a:endParaRPr sz="4400">
              <a:latin typeface="Calibri" panose="020F0502020204030204"/>
              <a:ea typeface="Calibri" panose="020F0502020204030204"/>
              <a:cs typeface="Calibri" panose="020F0502020204030204"/>
              <a:sym typeface="Calibri" panose="020F0502020204030204"/>
            </a:endParaRPr>
          </a:p>
        </p:txBody>
      </p:sp>
      <p:sp>
        <p:nvSpPr>
          <p:cNvPr id="783" name="Google Shape;783;p77"/>
          <p:cNvSpPr txBox="1"/>
          <p:nvPr>
            <p:ph type="body" idx="1"/>
          </p:nvPr>
        </p:nvSpPr>
        <p:spPr>
          <a:xfrm>
            <a:off x="304800" y="1752600"/>
            <a:ext cx="8534400" cy="1212960"/>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rgbClr val="911B21"/>
              </a:buClr>
              <a:buSzPts val="2400"/>
              <a:buFont typeface="Arial" panose="020B0604020202020204"/>
              <a:buAutoNum type="alphaLcParenR" startAt="3"/>
            </a:pPr>
            <a:r>
              <a:rPr lang="en-US" sz="2400">
                <a:latin typeface="Calibri" panose="020F0502020204030204"/>
                <a:ea typeface="Calibri" panose="020F0502020204030204"/>
                <a:cs typeface="Calibri" panose="020F0502020204030204"/>
                <a:sym typeface="Calibri" panose="020F0502020204030204"/>
              </a:rPr>
              <a:t>The ending stockholders’ equity of Flanagan Corporation is $8,500. By rewriting the accounting equation, we can compute stockholders’ equity as assets minus liabilities, as follows.</a:t>
            </a:r>
            <a:endParaRPr lang="en-US" sz="2400">
              <a:latin typeface="Calibri" panose="020F0502020204030204"/>
              <a:ea typeface="Calibri" panose="020F0502020204030204"/>
              <a:cs typeface="Calibri" panose="020F0502020204030204"/>
              <a:sym typeface="Calibri" panose="020F0502020204030204"/>
            </a:endParaRPr>
          </a:p>
        </p:txBody>
      </p:sp>
      <p:pic>
        <p:nvPicPr>
          <p:cNvPr id="784" name="Google Shape;784;p77" descr="An income statement is displayed.  The first line of the statement displays Total assets [as computed in (a)], with the $4,700 amount displayed in the second of the two numeric columns. The next line displays, Less: Liabilities. The following account labels are listed immediately below the Less: Liabilities section label, slightly indented, with the respective amounts for each account listed in the next column: Notes payable, $16,500; Accounts payable, $2,000. These two amounts are added together, and the total appears as 18,500 in the second numeric column adjacent to the (2,000) amount. The last line displays Stockholders’ equity in the first column, with the total amount displayed as $8, 500 in the second numeric column."/>
          <p:cNvPicPr preferRelativeResize="0"/>
          <p:nvPr>
            <p:ph type="pic" idx="2"/>
          </p:nvPr>
        </p:nvPicPr>
        <p:blipFill rotWithShape="1">
          <a:blip r:embed="rId1"/>
          <a:srcRect/>
          <a:stretch>
            <a:fillRect/>
          </a:stretch>
        </p:blipFill>
        <p:spPr>
          <a:xfrm>
            <a:off x="671831" y="3213210"/>
            <a:ext cx="7800338" cy="1688880"/>
          </a:xfrm>
          <a:prstGeom prst="rect">
            <a:avLst/>
          </a:prstGeom>
          <a:noFill/>
          <a:ln>
            <a:noFill/>
          </a:ln>
        </p:spPr>
      </p:pic>
      <p:sp>
        <p:nvSpPr>
          <p:cNvPr id="785" name="Google Shape;785;p77"/>
          <p:cNvSpPr txBox="1"/>
          <p:nvPr>
            <p:ph type="body" idx="6"/>
          </p:nvPr>
        </p:nvSpPr>
        <p:spPr>
          <a:xfrm>
            <a:off x="304800" y="4959240"/>
            <a:ext cx="8534400" cy="12129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Note that it is not possible to determine the corporation’s stockholders’ equity in any other way, because the beginning total for stockholders’ equity is not provided.</a:t>
            </a:r>
            <a:endParaRPr lang="en-US" sz="2400">
              <a:latin typeface="Calibri" panose="020F0502020204030204"/>
              <a:ea typeface="Calibri" panose="020F0502020204030204"/>
              <a:cs typeface="Calibri" panose="020F0502020204030204"/>
              <a:sym typeface="Calibri" panose="020F0502020204030204"/>
            </a:endParaRPr>
          </a:p>
        </p:txBody>
      </p:sp>
      <p:sp>
        <p:nvSpPr>
          <p:cNvPr id="786" name="Google Shape;786;p77"/>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5</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790" name="Shape 790"/>
        <p:cNvGrpSpPr/>
        <p:nvPr/>
      </p:nvGrpSpPr>
      <p:grpSpPr>
        <a:xfrm>
          <a:off x="0" y="0"/>
          <a:ext cx="0" cy="0"/>
          <a:chOff x="0" y="0"/>
          <a:chExt cx="0" cy="0"/>
        </a:xfrm>
      </p:grpSpPr>
      <p:sp>
        <p:nvSpPr>
          <p:cNvPr id="791" name="Google Shape;791;p78"/>
          <p:cNvSpPr txBox="1"/>
          <p:nvPr>
            <p:ph type="title"/>
          </p:nvPr>
        </p:nvSpPr>
        <p:spPr>
          <a:xfrm>
            <a:off x="0" y="457199"/>
            <a:ext cx="9144000" cy="1186665"/>
          </a:xfrm>
          <a:prstGeom prst="rect">
            <a:avLst/>
          </a:prstGeom>
          <a:solidFill>
            <a:srgbClr val="E2F3F8"/>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11621"/>
              </a:buClr>
              <a:buSzPts val="2800"/>
              <a:buFont typeface="Calibri" panose="020F0502020204030204"/>
              <a:buNone/>
            </a:pPr>
            <a:r>
              <a:rPr lang="en-US" sz="2800">
                <a:solidFill>
                  <a:srgbClr val="911621"/>
                </a:solidFill>
                <a:latin typeface="Calibri" panose="020F0502020204030204"/>
                <a:ea typeface="Calibri" panose="020F0502020204030204"/>
                <a:cs typeface="Calibri" panose="020F0502020204030204"/>
                <a:sym typeface="Calibri" panose="020F0502020204030204"/>
              </a:rPr>
              <a:t>LEARNING OBJECTIVE 6</a:t>
            </a:r>
            <a:br>
              <a:rPr lang="en-US" sz="2800">
                <a:solidFill>
                  <a:srgbClr val="911621"/>
                </a:solidFill>
                <a:latin typeface="Calibri" panose="020F0502020204030204"/>
                <a:ea typeface="Calibri" panose="020F0502020204030204"/>
                <a:cs typeface="Calibri" panose="020F0502020204030204"/>
                <a:sym typeface="Calibri" panose="020F0502020204030204"/>
              </a:rPr>
            </a:br>
            <a:r>
              <a:rPr lang="en-US" sz="2800">
                <a:solidFill>
                  <a:schemeClr val="dk1"/>
                </a:solidFill>
                <a:latin typeface="Calibri" panose="020F0502020204030204"/>
                <a:ea typeface="Calibri" panose="020F0502020204030204"/>
                <a:cs typeface="Calibri" panose="020F0502020204030204"/>
                <a:sym typeface="Calibri" panose="020F0502020204030204"/>
              </a:rPr>
              <a:t>APPENDIX 1A: Explain the Career Opportunities in Accounting</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2" name="Google Shape;792;p78"/>
          <p:cNvSpPr txBox="1"/>
          <p:nvPr>
            <p:ph type="body" idx="1"/>
          </p:nvPr>
        </p:nvSpPr>
        <p:spPr>
          <a:xfrm>
            <a:off x="304800" y="1752600"/>
            <a:ext cx="3988904" cy="16732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Public Accounting</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Careers in auditing, taxation, and management consulting serving the general public.</a:t>
            </a:r>
            <a:endParaRPr lang="en-US" sz="2400">
              <a:latin typeface="Calibri" panose="020F0502020204030204"/>
              <a:ea typeface="Calibri" panose="020F0502020204030204"/>
              <a:cs typeface="Calibri" panose="020F0502020204030204"/>
              <a:sym typeface="Calibri" panose="020F0502020204030204"/>
            </a:endParaRPr>
          </a:p>
        </p:txBody>
      </p:sp>
      <p:sp>
        <p:nvSpPr>
          <p:cNvPr id="793" name="Google Shape;793;p78"/>
          <p:cNvSpPr txBox="1"/>
          <p:nvPr>
            <p:ph type="body" idx="2"/>
          </p:nvPr>
        </p:nvSpPr>
        <p:spPr>
          <a:xfrm>
            <a:off x="4456112" y="1766449"/>
            <a:ext cx="4565512" cy="165937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400" b="1">
                <a:latin typeface="Calibri" panose="020F0502020204030204"/>
                <a:ea typeface="Calibri" panose="020F0502020204030204"/>
                <a:cs typeface="Calibri" panose="020F0502020204030204"/>
                <a:sym typeface="Calibri" panose="020F0502020204030204"/>
              </a:rPr>
              <a:t>Private Accounting</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90000"/>
              </a:lnSpc>
              <a:spcBef>
                <a:spcPts val="1000"/>
              </a:spcBef>
              <a:spcAft>
                <a:spcPts val="0"/>
              </a:spcAft>
              <a:buSzPts val="2400"/>
              <a:buNone/>
            </a:pPr>
            <a:r>
              <a:rPr lang="en-US" sz="2400">
                <a:latin typeface="Calibri" panose="020F0502020204030204"/>
                <a:ea typeface="Calibri" panose="020F0502020204030204"/>
                <a:cs typeface="Calibri" panose="020F0502020204030204"/>
                <a:sym typeface="Calibri" panose="020F0502020204030204"/>
              </a:rPr>
              <a:t>Careers in industry working in cost accounting, budgeting, accounting information systems, and taxation.</a:t>
            </a:r>
            <a:endParaRPr lang="en-US" sz="2400">
              <a:latin typeface="Calibri" panose="020F0502020204030204"/>
              <a:ea typeface="Calibri" panose="020F0502020204030204"/>
              <a:cs typeface="Calibri" panose="020F0502020204030204"/>
              <a:sym typeface="Calibri" panose="020F0502020204030204"/>
            </a:endParaRPr>
          </a:p>
        </p:txBody>
      </p:sp>
      <p:sp>
        <p:nvSpPr>
          <p:cNvPr id="794" name="Google Shape;794;p78"/>
          <p:cNvSpPr txBox="1"/>
          <p:nvPr>
            <p:ph type="body" idx="3"/>
          </p:nvPr>
        </p:nvSpPr>
        <p:spPr>
          <a:xfrm>
            <a:off x="304800" y="3572255"/>
            <a:ext cx="3980624" cy="229845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b="1">
                <a:latin typeface="Calibri" panose="020F0502020204030204"/>
                <a:ea typeface="Calibri" panose="020F0502020204030204"/>
                <a:cs typeface="Calibri" panose="020F0502020204030204"/>
                <a:sym typeface="Calibri" panose="020F0502020204030204"/>
              </a:rPr>
              <a:t>Governmental Accounting</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90000"/>
              </a:lnSpc>
              <a:spcBef>
                <a:spcPts val="1000"/>
              </a:spcBef>
              <a:spcAft>
                <a:spcPts val="0"/>
              </a:spcAft>
              <a:buClr>
                <a:schemeClr val="dk1"/>
              </a:buClr>
              <a:buSzPts val="2400"/>
              <a:buNone/>
            </a:pPr>
            <a:r>
              <a:rPr lang="en-US" sz="2400">
                <a:latin typeface="Calibri" panose="020F0502020204030204"/>
                <a:ea typeface="Calibri" panose="020F0502020204030204"/>
                <a:cs typeface="Calibri" panose="020F0502020204030204"/>
                <a:sym typeface="Calibri" panose="020F0502020204030204"/>
              </a:rPr>
              <a:t>Careers with the I</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R</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S, the F</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B</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I, the S</a:t>
            </a:r>
            <a:r>
              <a:rPr lang="en-US" sz="100">
                <a:latin typeface="Calibri" panose="020F0502020204030204"/>
                <a:ea typeface="Calibri" panose="020F0502020204030204"/>
                <a:cs typeface="Calibri" panose="020F0502020204030204"/>
                <a:sym typeface="Calibri" panose="020F0502020204030204"/>
              </a:rPr>
              <a:t>00</a:t>
            </a:r>
            <a:r>
              <a:rPr lang="en-US" sz="2400">
                <a:latin typeface="Calibri" panose="020F0502020204030204"/>
                <a:ea typeface="Calibri" panose="020F0502020204030204"/>
                <a:cs typeface="Calibri" panose="020F0502020204030204"/>
                <a:sym typeface="Calibri" panose="020F0502020204030204"/>
              </a:rPr>
              <a:t>E</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C, public colleges and universities, and in state and local governments.</a:t>
            </a:r>
            <a:endParaRPr lang="en-US" sz="2400">
              <a:latin typeface="Calibri" panose="020F0502020204030204"/>
              <a:ea typeface="Calibri" panose="020F0502020204030204"/>
              <a:cs typeface="Calibri" panose="020F0502020204030204"/>
              <a:sym typeface="Calibri" panose="020F0502020204030204"/>
            </a:endParaRPr>
          </a:p>
        </p:txBody>
      </p:sp>
      <p:sp>
        <p:nvSpPr>
          <p:cNvPr id="795" name="Google Shape;795;p78"/>
          <p:cNvSpPr txBox="1"/>
          <p:nvPr>
            <p:ph type="body" idx="4"/>
          </p:nvPr>
        </p:nvSpPr>
        <p:spPr>
          <a:xfrm>
            <a:off x="4456112" y="3572255"/>
            <a:ext cx="4151313" cy="229845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b="1">
                <a:latin typeface="Calibri" panose="020F0502020204030204"/>
                <a:ea typeface="Calibri" panose="020F0502020204030204"/>
                <a:cs typeface="Calibri" panose="020F0502020204030204"/>
                <a:sym typeface="Calibri" panose="020F0502020204030204"/>
              </a:rPr>
              <a:t>Forensic Accounting</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90000"/>
              </a:lnSpc>
              <a:spcBef>
                <a:spcPts val="1000"/>
              </a:spcBef>
              <a:spcAft>
                <a:spcPts val="0"/>
              </a:spcAft>
              <a:buClr>
                <a:schemeClr val="dk1"/>
              </a:buClr>
              <a:buSzPts val="2400"/>
              <a:buNone/>
            </a:pPr>
            <a:r>
              <a:rPr lang="en-US" sz="2400">
                <a:latin typeface="Calibri" panose="020F0502020204030204"/>
                <a:ea typeface="Calibri" panose="020F0502020204030204"/>
                <a:cs typeface="Calibri" panose="020F0502020204030204"/>
                <a:sym typeface="Calibri" panose="020F0502020204030204"/>
              </a:rPr>
              <a:t>Uses accounting, auditing, and investigative skills to conduct investigations into theft and fraud.</a:t>
            </a:r>
            <a:endParaRPr lang="en-US" sz="2400">
              <a:latin typeface="Calibri" panose="020F0502020204030204"/>
              <a:ea typeface="Calibri" panose="020F0502020204030204"/>
              <a:cs typeface="Calibri" panose="020F0502020204030204"/>
              <a:sym typeface="Calibri" panose="020F0502020204030204"/>
            </a:endParaRPr>
          </a:p>
        </p:txBody>
      </p:sp>
      <p:sp>
        <p:nvSpPr>
          <p:cNvPr id="796" name="Google Shape;796;p78"/>
          <p:cNvSpPr txBox="1"/>
          <p:nvPr>
            <p:ph type="body" idx="8"/>
          </p:nvPr>
        </p:nvSpPr>
        <p:spPr>
          <a:xfrm>
            <a:off x="381000" y="6419850"/>
            <a:ext cx="560388" cy="3016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6</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801" name="Shape 801"/>
        <p:cNvGrpSpPr/>
        <p:nvPr/>
      </p:nvGrpSpPr>
      <p:grpSpPr>
        <a:xfrm>
          <a:off x="0" y="0"/>
          <a:ext cx="0" cy="0"/>
          <a:chOff x="0" y="0"/>
          <a:chExt cx="0" cy="0"/>
        </a:xfrm>
      </p:grpSpPr>
      <p:sp>
        <p:nvSpPr>
          <p:cNvPr id="802" name="Google Shape;802;p7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3600"/>
              <a:buFont typeface="Calibri" panose="020F0502020204030204"/>
              <a:buNone/>
            </a:pPr>
            <a:r>
              <a:rPr lang="en-US" sz="3600">
                <a:latin typeface="Calibri" panose="020F0502020204030204"/>
                <a:ea typeface="Calibri" panose="020F0502020204030204"/>
                <a:cs typeface="Calibri" panose="020F0502020204030204"/>
                <a:sym typeface="Calibri" panose="020F0502020204030204"/>
              </a:rPr>
              <a:t>“Show Me the Money”</a:t>
            </a:r>
            <a:endParaRPr sz="3600">
              <a:latin typeface="Calibri" panose="020F0502020204030204"/>
              <a:ea typeface="Calibri" panose="020F0502020204030204"/>
              <a:cs typeface="Calibri" panose="020F0502020204030204"/>
              <a:sym typeface="Calibri" panose="020F0502020204030204"/>
            </a:endParaRPr>
          </a:p>
        </p:txBody>
      </p:sp>
      <p:sp>
        <p:nvSpPr>
          <p:cNvPr id="803" name="Google Shape;803;p79"/>
          <p:cNvSpPr txBox="1"/>
          <p:nvPr>
            <p:ph type="body" idx="1"/>
          </p:nvPr>
        </p:nvSpPr>
        <p:spPr>
          <a:xfrm>
            <a:off x="326832" y="1676627"/>
            <a:ext cx="8534400" cy="54877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Salary estimates for jobs in public and corporate accounting</a:t>
            </a:r>
            <a:endParaRPr lang="en-US" sz="2600">
              <a:latin typeface="Calibri" panose="020F0502020204030204"/>
              <a:ea typeface="Calibri" panose="020F0502020204030204"/>
              <a:cs typeface="Calibri" panose="020F0502020204030204"/>
              <a:sym typeface="Calibri" panose="020F0502020204030204"/>
            </a:endParaRPr>
          </a:p>
        </p:txBody>
      </p:sp>
      <p:pic>
        <p:nvPicPr>
          <p:cNvPr id="804" name="Google Shape;804;p79" descr="A table depicts the Salary estimates for jobs in public and corporate accounting. There are three columns and the column headers are: Employer; Junior Level (0 to 3 years); and Senior Level (4 to 6 years). The data in the table are as follows: &#10;Row 1: Employer, Public accounting (large firm); Junior Level (0 to 3 years), $63,250 to $83,250; Senior Level (4 to 6 years), $78,500 to $106,500; &#10;Row 2: Employer, Public accounting (small firm); Junior Level (0 to 3 years), $56,500 to $67,750; Senior Level (4 to 6 years), $70,500 to $96,000; &#10;Row 3: Employer, Corporate accounting (large company); Junior Level (0 to 3 years), $51,500 to $60,500; Senior Level (4 to 6 years), $63,750 to $81,500; &#10;Row 4: Employer, Corporate accounting (small company); Junior Level (0 to 3 years), $53,750 to $69,500; Senior Level (4 to 6 years), $68,750 to $87,750. "/>
          <p:cNvPicPr preferRelativeResize="0"/>
          <p:nvPr>
            <p:ph type="pic" idx="2"/>
          </p:nvPr>
        </p:nvPicPr>
        <p:blipFill rotWithShape="1">
          <a:blip r:embed="rId1"/>
          <a:srcRect/>
          <a:stretch>
            <a:fillRect/>
          </a:stretch>
        </p:blipFill>
        <p:spPr>
          <a:xfrm>
            <a:off x="254579" y="2378660"/>
            <a:ext cx="8634842" cy="1312969"/>
          </a:xfrm>
          <a:prstGeom prst="rect">
            <a:avLst/>
          </a:prstGeom>
          <a:noFill/>
          <a:ln>
            <a:noFill/>
          </a:ln>
        </p:spPr>
      </p:pic>
      <p:sp>
        <p:nvSpPr>
          <p:cNvPr id="805" name="Google Shape;805;p79"/>
          <p:cNvSpPr txBox="1"/>
          <p:nvPr>
            <p:ph type="body" idx="5"/>
          </p:nvPr>
        </p:nvSpPr>
        <p:spPr>
          <a:xfrm>
            <a:off x="304800" y="3910984"/>
            <a:ext cx="85344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600"/>
              <a:buNone/>
            </a:pPr>
            <a:r>
              <a:rPr lang="en-US" sz="2600">
                <a:latin typeface="Calibri" panose="020F0502020204030204"/>
                <a:ea typeface="Calibri" panose="020F0502020204030204"/>
                <a:cs typeface="Calibri" panose="020F0502020204030204"/>
                <a:sym typeface="Calibri" panose="020F0502020204030204"/>
              </a:rPr>
              <a:t>Upper-level management salaries in corporate accounting</a:t>
            </a:r>
            <a:endParaRPr lang="en-US" sz="2600">
              <a:latin typeface="Calibri" panose="020F0502020204030204"/>
              <a:ea typeface="Calibri" panose="020F0502020204030204"/>
              <a:cs typeface="Calibri" panose="020F0502020204030204"/>
              <a:sym typeface="Calibri" panose="020F0502020204030204"/>
            </a:endParaRPr>
          </a:p>
        </p:txBody>
      </p:sp>
      <p:pic>
        <p:nvPicPr>
          <p:cNvPr id="806" name="Google Shape;806;p79" descr="A table depicts the Upper level management salaries in corporate accounting. There are three columns and the column headers are: Position; Large Company; and Small to Medium Company. The data in the table are as follows: &#10;Row 1: Position, Chief financial officer; Large Company, $207,000 to $465,750; Small to Medium Company, $105,250 to $208,750; &#10;Row 2: Position, Corporate controller; Large Company, $140,000 to $224,750; Small to Medium Company, $92,000 to $161,250; &#10;Row 3: Position, Tax manager; Large Company, $112,000 to $158,250; Small to Medium Company, $ 88,000 to $124,750."/>
          <p:cNvPicPr preferRelativeResize="0"/>
          <p:nvPr>
            <p:ph type="pic" idx="3"/>
          </p:nvPr>
        </p:nvPicPr>
        <p:blipFill rotWithShape="1">
          <a:blip r:embed="rId2"/>
          <a:srcRect/>
          <a:stretch>
            <a:fillRect/>
          </a:stretch>
        </p:blipFill>
        <p:spPr>
          <a:xfrm>
            <a:off x="177693" y="4564255"/>
            <a:ext cx="8788614" cy="1289313"/>
          </a:xfrm>
          <a:prstGeom prst="rect">
            <a:avLst/>
          </a:prstGeom>
          <a:noFill/>
          <a:ln>
            <a:noFill/>
          </a:ln>
        </p:spPr>
      </p:pic>
      <p:sp>
        <p:nvSpPr>
          <p:cNvPr id="807" name="Google Shape;807;p79"/>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6</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8"/>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787"/>
              </a:buClr>
              <a:buSzPts val="3200"/>
              <a:buFont typeface="Calibri" panose="020F0502020204030204"/>
              <a:buNone/>
            </a:pPr>
            <a:r>
              <a:rPr lang="en-US" sz="3200" b="1">
                <a:latin typeface="Calibri" panose="020F0502020204030204"/>
                <a:ea typeface="Calibri" panose="020F0502020204030204"/>
                <a:cs typeface="Calibri" panose="020F0502020204030204"/>
                <a:sym typeface="Calibri" panose="020F0502020204030204"/>
              </a:rPr>
              <a:t>Accounting Across the Organization: Clif Bar &amp; Company (Question and Answer)</a:t>
            </a:r>
            <a:endParaRPr sz="3200" b="1">
              <a:latin typeface="Calibri" panose="020F0502020204030204"/>
              <a:ea typeface="Calibri" panose="020F0502020204030204"/>
              <a:cs typeface="Calibri" panose="020F0502020204030204"/>
              <a:sym typeface="Calibri" panose="020F0502020204030204"/>
            </a:endParaRPr>
          </a:p>
        </p:txBody>
      </p:sp>
      <p:sp>
        <p:nvSpPr>
          <p:cNvPr id="222" name="Google Shape;222;p8"/>
          <p:cNvSpPr txBox="1"/>
          <p:nvPr>
            <p:ph type="body" idx="1"/>
          </p:nvPr>
        </p:nvSpPr>
        <p:spPr>
          <a:xfrm>
            <a:off x="304801" y="1654139"/>
            <a:ext cx="5228733" cy="466181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r>
              <a:rPr lang="en-US" sz="1600" b="1">
                <a:latin typeface="Calibri" panose="020F0502020204030204"/>
                <a:ea typeface="Calibri" panose="020F0502020204030204"/>
                <a:cs typeface="Calibri" panose="020F0502020204030204"/>
                <a:sym typeface="Calibri" panose="020F0502020204030204"/>
              </a:rPr>
              <a:t>Owning a Piece of the Bar</a:t>
            </a:r>
            <a:endParaRPr lang="en-US" sz="1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What are the benefits to the company and to the employees of making the financial statements available to all employees?</a:t>
            </a:r>
            <a:endParaRPr lang="en-US" sz="16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155"/>
              </a:spcBef>
              <a:spcAft>
                <a:spcPts val="0"/>
              </a:spcAft>
              <a:buSzPts val="1600"/>
              <a:buNone/>
            </a:pPr>
            <a:r>
              <a:rPr lang="en-US" sz="1600">
                <a:solidFill>
                  <a:srgbClr val="911621"/>
                </a:solidFill>
                <a:latin typeface="Calibri" panose="020F0502020204030204"/>
                <a:ea typeface="Calibri" panose="020F0502020204030204"/>
                <a:cs typeface="Calibri" panose="020F0502020204030204"/>
                <a:sym typeface="Calibri" panose="020F0502020204030204"/>
              </a:rPr>
              <a:t>Answer:</a:t>
            </a:r>
            <a:endParaRPr lang="en-US" sz="1600">
              <a:solidFill>
                <a:srgbClr val="91162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SzPts val="1600"/>
              <a:buNone/>
            </a:pPr>
            <a:r>
              <a:rPr lang="en-US" sz="1600">
                <a:latin typeface="Calibri" panose="020F0502020204030204"/>
                <a:ea typeface="Calibri" panose="020F0502020204030204"/>
                <a:cs typeface="Calibri" panose="020F0502020204030204"/>
                <a:sym typeface="Calibri" panose="020F0502020204030204"/>
              </a:rPr>
              <a:t>If employees can read and use financial reports, a company will benefit in the following ways. The </a:t>
            </a:r>
            <a:r>
              <a:rPr lang="en-US" sz="1600" b="1">
                <a:latin typeface="Calibri" panose="020F0502020204030204"/>
                <a:ea typeface="Calibri" panose="020F0502020204030204"/>
                <a:cs typeface="Calibri" panose="020F0502020204030204"/>
                <a:sym typeface="Calibri" panose="020F0502020204030204"/>
              </a:rPr>
              <a:t>marketing department</a:t>
            </a:r>
            <a:r>
              <a:rPr lang="en-US" sz="1600">
                <a:latin typeface="Calibri" panose="020F0502020204030204"/>
                <a:ea typeface="Calibri" panose="020F0502020204030204"/>
                <a:cs typeface="Calibri" panose="020F0502020204030204"/>
                <a:sym typeface="Calibri" panose="020F0502020204030204"/>
              </a:rPr>
              <a:t> will make better decisions about products to offer and prices to charge. The </a:t>
            </a:r>
            <a:r>
              <a:rPr lang="en-US" sz="1600" b="1">
                <a:latin typeface="Calibri" panose="020F0502020204030204"/>
                <a:ea typeface="Calibri" panose="020F0502020204030204"/>
                <a:cs typeface="Calibri" panose="020F0502020204030204"/>
                <a:sym typeface="Calibri" panose="020F0502020204030204"/>
              </a:rPr>
              <a:t>finance department</a:t>
            </a:r>
            <a:r>
              <a:rPr lang="en-US" sz="1600">
                <a:latin typeface="Calibri" panose="020F0502020204030204"/>
                <a:ea typeface="Calibri" panose="020F0502020204030204"/>
                <a:cs typeface="Calibri" panose="020F0502020204030204"/>
                <a:sym typeface="Calibri" panose="020F0502020204030204"/>
              </a:rPr>
              <a:t> will make better decisions about debt and equity financing and how much to distribute in dividends. The </a:t>
            </a:r>
            <a:r>
              <a:rPr lang="en-US" sz="1600" b="1">
                <a:latin typeface="Calibri" panose="020F0502020204030204"/>
                <a:ea typeface="Calibri" panose="020F0502020204030204"/>
                <a:cs typeface="Calibri" panose="020F0502020204030204"/>
                <a:sym typeface="Calibri" panose="020F0502020204030204"/>
              </a:rPr>
              <a:t>production department</a:t>
            </a:r>
            <a:r>
              <a:rPr lang="en-US" sz="1600">
                <a:latin typeface="Calibri" panose="020F0502020204030204"/>
                <a:ea typeface="Calibri" panose="020F0502020204030204"/>
                <a:cs typeface="Calibri" panose="020F0502020204030204"/>
                <a:sym typeface="Calibri" panose="020F0502020204030204"/>
              </a:rPr>
              <a:t> will make better decisions about when to buy new equipment and how much inventory to produce. The </a:t>
            </a:r>
            <a:r>
              <a:rPr lang="en-US" sz="1600" b="1">
                <a:latin typeface="Calibri" panose="020F0502020204030204"/>
                <a:ea typeface="Calibri" panose="020F0502020204030204"/>
                <a:cs typeface="Calibri" panose="020F0502020204030204"/>
                <a:sym typeface="Calibri" panose="020F0502020204030204"/>
              </a:rPr>
              <a:t>human resources department</a:t>
            </a:r>
            <a:r>
              <a:rPr lang="en-US" sz="1600">
                <a:latin typeface="Calibri" panose="020F0502020204030204"/>
                <a:ea typeface="Calibri" panose="020F0502020204030204"/>
                <a:cs typeface="Calibri" panose="020F0502020204030204"/>
                <a:sym typeface="Calibri" panose="020F0502020204030204"/>
              </a:rPr>
              <a:t> will be better able to determine whether employees can be given raises. Finally, </a:t>
            </a:r>
            <a:r>
              <a:rPr lang="en-US" sz="1600" b="1">
                <a:latin typeface="Calibri" panose="020F0502020204030204"/>
                <a:ea typeface="Calibri" panose="020F0502020204030204"/>
                <a:cs typeface="Calibri" panose="020F0502020204030204"/>
                <a:sym typeface="Calibri" panose="020F0502020204030204"/>
              </a:rPr>
              <a:t>all employees</a:t>
            </a:r>
            <a:r>
              <a:rPr lang="en-US" sz="1600">
                <a:latin typeface="Calibri" panose="020F0502020204030204"/>
                <a:ea typeface="Calibri" panose="020F0502020204030204"/>
                <a:cs typeface="Calibri" panose="020F0502020204030204"/>
                <a:sym typeface="Calibri" panose="020F0502020204030204"/>
              </a:rPr>
              <a:t> will be better informed about the basis on which they are evaluated, which will increase employee morale.</a:t>
            </a:r>
            <a:endParaRPr sz="1600">
              <a:latin typeface="Calibri" panose="020F0502020204030204"/>
              <a:ea typeface="Calibri" panose="020F0502020204030204"/>
              <a:cs typeface="Calibri" panose="020F0502020204030204"/>
              <a:sym typeface="Calibri" panose="020F0502020204030204"/>
            </a:endParaRPr>
          </a:p>
        </p:txBody>
      </p:sp>
      <p:pic>
        <p:nvPicPr>
          <p:cNvPr id="223" name="Google Shape;223;p8" descr="Photo of a woman holding an energy bar."/>
          <p:cNvPicPr preferRelativeResize="0"/>
          <p:nvPr>
            <p:ph type="pic" idx="2"/>
          </p:nvPr>
        </p:nvPicPr>
        <p:blipFill rotWithShape="1">
          <a:blip r:embed="rId1"/>
          <a:srcRect/>
          <a:stretch>
            <a:fillRect/>
          </a:stretch>
        </p:blipFill>
        <p:spPr>
          <a:xfrm>
            <a:off x="5664650" y="1786226"/>
            <a:ext cx="3134448" cy="3706951"/>
          </a:xfrm>
          <a:prstGeom prst="rect">
            <a:avLst/>
          </a:prstGeom>
          <a:noFill/>
          <a:ln>
            <a:noFill/>
          </a:ln>
        </p:spPr>
      </p:pic>
      <p:sp>
        <p:nvSpPr>
          <p:cNvPr id="224" name="Google Shape;224;p8"/>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811" name="Shape 811"/>
        <p:cNvGrpSpPr/>
        <p:nvPr/>
      </p:nvGrpSpPr>
      <p:grpSpPr>
        <a:xfrm>
          <a:off x="0" y="0"/>
          <a:ext cx="0" cy="0"/>
          <a:chOff x="0" y="0"/>
          <a:chExt cx="0" cy="0"/>
        </a:xfrm>
      </p:grpSpPr>
      <p:sp>
        <p:nvSpPr>
          <p:cNvPr id="812" name="Google Shape;812;p80"/>
          <p:cNvSpPr txBox="1"/>
          <p:nvPr>
            <p:ph type="title"/>
          </p:nvPr>
        </p:nvSpPr>
        <p:spPr>
          <a:xfrm>
            <a:off x="2683525" y="768969"/>
            <a:ext cx="3044176"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F</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R</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S Similarities </a:t>
            </a:r>
            <a:endParaRPr lang="en-US"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13" name="Google Shape;813;p80"/>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2000">
                <a:latin typeface="Calibri" panose="020F0502020204030204"/>
                <a:ea typeface="Calibri" panose="020F0502020204030204"/>
                <a:cs typeface="Calibri" panose="020F0502020204030204"/>
                <a:sym typeface="Calibri" panose="020F0502020204030204"/>
              </a:rPr>
              <a:t>O 7: Describe the Impact of International Accounting Standards on U.S. Financial Reporting</a:t>
            </a:r>
            <a:endParaRPr lang="en-US" sz="2000">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1000"/>
              </a:spcBef>
              <a:spcAft>
                <a:spcPts val="0"/>
              </a:spcAft>
              <a:buClr>
                <a:srgbClr val="800000"/>
              </a:buClr>
              <a:buSzPts val="1600"/>
              <a:buNone/>
            </a:pPr>
            <a:r>
              <a:rPr lang="en-US" sz="2000" b="1">
                <a:latin typeface="Calibri" panose="020F0502020204030204"/>
                <a:ea typeface="Calibri" panose="020F0502020204030204"/>
                <a:cs typeface="Calibri" panose="020F0502020204030204"/>
                <a:sym typeface="Calibri" panose="020F0502020204030204"/>
              </a:rPr>
              <a:t>Key Points</a:t>
            </a:r>
            <a:endParaRPr lang="en-US" sz="2000" b="1">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1000"/>
              </a:spcBef>
              <a:spcAft>
                <a:spcPts val="0"/>
              </a:spcAft>
              <a:buClr>
                <a:srgbClr val="800000"/>
              </a:buClr>
              <a:buSzPts val="1600"/>
              <a:buNone/>
            </a:pPr>
            <a:r>
              <a:rPr lang="en-US" sz="2000" b="1">
                <a:latin typeface="Calibri" panose="020F0502020204030204"/>
                <a:ea typeface="Calibri" panose="020F0502020204030204"/>
                <a:cs typeface="Calibri" panose="020F0502020204030204"/>
                <a:sym typeface="Calibri" panose="020F0502020204030204"/>
              </a:rPr>
              <a:t>Similarities</a:t>
            </a:r>
            <a:endParaRPr lang="en-US" sz="20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000"/>
              <a:buFont typeface="Arial" panose="020B0604020202020204"/>
              <a:buChar char="•"/>
            </a:pPr>
            <a:r>
              <a:rPr lang="en-US" sz="2000">
                <a:latin typeface="Calibri" panose="020F0502020204030204"/>
                <a:ea typeface="Calibri" panose="020F0502020204030204"/>
                <a:cs typeface="Calibri" panose="020F0502020204030204"/>
                <a:sym typeface="Calibri" panose="020F0502020204030204"/>
              </a:rPr>
              <a:t>The basic techniques for recording business transactions are the same for U.S. and international companies.</a:t>
            </a:r>
            <a:endParaRPr lang="en-US" sz="20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000"/>
              <a:buFont typeface="Arial" panose="020B0604020202020204"/>
              <a:buChar char="•"/>
            </a:pPr>
            <a:r>
              <a:rPr lang="en-US" sz="2000">
                <a:latin typeface="Calibri" panose="020F0502020204030204"/>
                <a:ea typeface="Calibri" panose="020F0502020204030204"/>
                <a:cs typeface="Calibri" panose="020F0502020204030204"/>
                <a:sym typeface="Calibri" panose="020F0502020204030204"/>
              </a:rPr>
              <a:t>Both international and U.S. accounting standards emphasize transparency in financial reporting. Both sets of standards are primarily driven by meeting the needs of investors and creditors.</a:t>
            </a:r>
            <a:endParaRPr lang="en-US" sz="20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000"/>
              <a:buFont typeface="Arial" panose="020B0604020202020204"/>
              <a:buChar char="•"/>
            </a:pPr>
            <a:r>
              <a:rPr lang="en-US" sz="2000">
                <a:latin typeface="Calibri" panose="020F0502020204030204"/>
                <a:ea typeface="Calibri" panose="020F0502020204030204"/>
                <a:cs typeface="Calibri" panose="020F0502020204030204"/>
                <a:sym typeface="Calibri" panose="020F0502020204030204"/>
              </a:rPr>
              <a:t>The three most common forms of business organizations, proprietorships, partnerships, and corporations, are also found in countries that use international accounting standards.</a:t>
            </a:r>
            <a:endParaRPr sz="2000">
              <a:latin typeface="Calibri" panose="020F0502020204030204"/>
              <a:ea typeface="Calibri" panose="020F0502020204030204"/>
              <a:cs typeface="Calibri" panose="020F0502020204030204"/>
              <a:sym typeface="Calibri" panose="020F0502020204030204"/>
            </a:endParaRPr>
          </a:p>
        </p:txBody>
      </p:sp>
      <p:sp>
        <p:nvSpPr>
          <p:cNvPr id="814" name="Google Shape;814;p80"/>
          <p:cNvSpPr txBox="1"/>
          <p:nvPr>
            <p:ph type="body" idx="2"/>
          </p:nvPr>
        </p:nvSpPr>
        <p:spPr>
          <a:xfrm>
            <a:off x="377292" y="6426203"/>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818" name="Shape 818"/>
        <p:cNvGrpSpPr/>
        <p:nvPr/>
      </p:nvGrpSpPr>
      <p:grpSpPr>
        <a:xfrm>
          <a:off x="0" y="0"/>
          <a:ext cx="0" cy="0"/>
          <a:chOff x="0" y="0"/>
          <a:chExt cx="0" cy="0"/>
        </a:xfrm>
      </p:grpSpPr>
      <p:sp>
        <p:nvSpPr>
          <p:cNvPr id="819" name="Google Shape;819;p81"/>
          <p:cNvSpPr txBox="1"/>
          <p:nvPr>
            <p:ph type="title"/>
          </p:nvPr>
        </p:nvSpPr>
        <p:spPr>
          <a:xfrm>
            <a:off x="2683525" y="756269"/>
            <a:ext cx="3056876"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IFRS Differences</a:t>
            </a:r>
            <a:endParaRPr lang="en-US"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20" name="Google Shape;820;p81"/>
          <p:cNvSpPr txBox="1"/>
          <p:nvPr>
            <p:ph type="body" idx="1"/>
          </p:nvPr>
        </p:nvSpPr>
        <p:spPr>
          <a:xfrm>
            <a:off x="238540" y="1752600"/>
            <a:ext cx="8839200" cy="4495800"/>
          </a:xfrm>
          <a:prstGeom prst="rect">
            <a:avLst/>
          </a:prstGeom>
          <a:noFill/>
          <a:ln>
            <a:noFill/>
          </a:ln>
        </p:spPr>
        <p:txBody>
          <a:bodyPr spcFirstLastPara="1" wrap="square" lIns="91425" tIns="45700" rIns="91425" bIns="45700" anchor="t" anchorCtr="0">
            <a:noAutofit/>
          </a:bodyPr>
          <a:lstStyle/>
          <a:p>
            <a:pPr marL="0" lvl="1" indent="0" algn="l" rtl="0">
              <a:lnSpc>
                <a:spcPct val="100000"/>
              </a:lnSpc>
              <a:spcBef>
                <a:spcPts val="0"/>
              </a:spcBef>
              <a:spcAft>
                <a:spcPts val="0"/>
              </a:spcAft>
              <a:buClr>
                <a:srgbClr val="800000"/>
              </a:buClr>
              <a:buSzPts val="1760"/>
              <a:buNone/>
            </a:pPr>
            <a:r>
              <a:rPr lang="en-US" sz="2200" b="1">
                <a:latin typeface="Calibri" panose="020F0502020204030204"/>
                <a:ea typeface="Calibri" panose="020F0502020204030204"/>
                <a:cs typeface="Calibri" panose="020F0502020204030204"/>
                <a:sym typeface="Calibri" panose="020F0502020204030204"/>
              </a:rPr>
              <a:t>Key Points</a:t>
            </a:r>
            <a:endParaRPr lang="en-US" sz="2200" b="1">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1000"/>
              </a:spcBef>
              <a:spcAft>
                <a:spcPts val="0"/>
              </a:spcAft>
              <a:buClr>
                <a:srgbClr val="800000"/>
              </a:buClr>
              <a:buSzPts val="1760"/>
              <a:buNone/>
            </a:pPr>
            <a:r>
              <a:rPr lang="en-US" sz="2200" b="1">
                <a:latin typeface="Calibri" panose="020F0502020204030204"/>
                <a:ea typeface="Calibri" panose="020F0502020204030204"/>
                <a:cs typeface="Calibri" panose="020F0502020204030204"/>
                <a:sym typeface="Calibri" panose="020F0502020204030204"/>
              </a:rPr>
              <a:t>Differences</a:t>
            </a:r>
            <a:endParaRPr lang="en-US" sz="22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200"/>
              <a:buFont typeface="Arial" panose="020B0604020202020204"/>
              <a:buChar char="•"/>
            </a:pPr>
            <a:r>
              <a:rPr lang="en-US" sz="2200">
                <a:latin typeface="Calibri" panose="020F0502020204030204"/>
                <a:ea typeface="Calibri" panose="020F0502020204030204"/>
                <a:cs typeface="Calibri" panose="020F0502020204030204"/>
                <a:sym typeface="Calibri" panose="020F0502020204030204"/>
              </a:rPr>
              <a:t>International standards are referred to as International Financial Reporting Standards </a:t>
            </a:r>
            <a:r>
              <a:rPr lang="en-US" sz="2400">
                <a:latin typeface="Calibri" panose="020F0502020204030204"/>
                <a:ea typeface="Calibri" panose="020F0502020204030204"/>
                <a:cs typeface="Calibri" panose="020F0502020204030204"/>
                <a:sym typeface="Calibri" panose="020F0502020204030204"/>
              </a:rPr>
              <a:t>(</a:t>
            </a:r>
            <a:r>
              <a:rPr lang="en-US" sz="24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R</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S</a:t>
            </a:r>
            <a:r>
              <a:rPr lang="en-US" sz="2400">
                <a:latin typeface="Calibri" panose="020F0502020204030204"/>
                <a:ea typeface="Calibri" panose="020F0502020204030204"/>
                <a:cs typeface="Calibri" panose="020F0502020204030204"/>
                <a:sym typeface="Calibri" panose="020F0502020204030204"/>
              </a:rPr>
              <a:t>), developed by the International Accounting Standards Board. Accounting standards in the United States are referred to as generally accepted accounting principles (</a:t>
            </a:r>
            <a:r>
              <a:rPr lang="en-US" sz="2400" b="1">
                <a:latin typeface="Calibri" panose="020F0502020204030204"/>
                <a:ea typeface="Calibri" panose="020F0502020204030204"/>
                <a:cs typeface="Calibri" panose="020F0502020204030204"/>
                <a:sym typeface="Calibri" panose="020F0502020204030204"/>
              </a:rPr>
              <a:t>G</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P</a:t>
            </a:r>
            <a:r>
              <a:rPr lang="en-US" sz="2400">
                <a:latin typeface="Calibri" panose="020F0502020204030204"/>
                <a:ea typeface="Calibri" panose="020F0502020204030204"/>
                <a:cs typeface="Calibri" panose="020F0502020204030204"/>
                <a:sym typeface="Calibri" panose="020F0502020204030204"/>
              </a:rPr>
              <a:t>) and are developed by the Financial Accounting Standards Board.</a:t>
            </a:r>
            <a:endParaRPr lang="en-US" sz="2400">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400"/>
              <a:buFont typeface="Arial" panose="020B0604020202020204"/>
              <a:buChar char="•"/>
            </a:pPr>
            <a:r>
              <a:rPr lang="en-US" sz="2400">
                <a:latin typeface="Calibri" panose="020F0502020204030204"/>
                <a:ea typeface="Calibri" panose="020F0502020204030204"/>
                <a:cs typeface="Calibri" panose="020F0502020204030204"/>
                <a:sym typeface="Calibri" panose="020F0502020204030204"/>
              </a:rPr>
              <a:t>I</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F</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R</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S tends to be simpler in its accounting and disclosure requirements; some people say it is more “principles-based.” </a:t>
            </a:r>
            <a:r>
              <a:rPr lang="en-US" sz="2400" b="1">
                <a:latin typeface="Calibri" panose="020F0502020204030204"/>
                <a:ea typeface="Calibri" panose="020F0502020204030204"/>
                <a:cs typeface="Calibri" panose="020F0502020204030204"/>
                <a:sym typeface="Calibri" panose="020F0502020204030204"/>
              </a:rPr>
              <a:t>G</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P</a:t>
            </a:r>
            <a:r>
              <a:rPr lang="en-US" sz="2400">
                <a:latin typeface="Calibri" panose="020F0502020204030204"/>
                <a:ea typeface="Calibri" panose="020F0502020204030204"/>
                <a:cs typeface="Calibri" panose="020F0502020204030204"/>
                <a:sym typeface="Calibri" panose="020F0502020204030204"/>
              </a:rPr>
              <a:t> is more detailed; some people say it is more “rules-based.”</a:t>
            </a:r>
            <a:endParaRPr lang="en-US" sz="2400">
              <a:latin typeface="Calibri" panose="020F0502020204030204"/>
              <a:ea typeface="Calibri" panose="020F0502020204030204"/>
              <a:cs typeface="Calibri" panose="020F0502020204030204"/>
              <a:sym typeface="Calibri" panose="020F0502020204030204"/>
            </a:endParaRPr>
          </a:p>
        </p:txBody>
      </p:sp>
      <p:sp>
        <p:nvSpPr>
          <p:cNvPr id="821" name="Google Shape;821;p81"/>
          <p:cNvSpPr txBox="1"/>
          <p:nvPr>
            <p:ph type="body" idx="2"/>
          </p:nvPr>
        </p:nvSpPr>
        <p:spPr>
          <a:xfrm>
            <a:off x="309560" y="6477002"/>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825" name="Shape 825"/>
        <p:cNvGrpSpPr/>
        <p:nvPr/>
      </p:nvGrpSpPr>
      <p:grpSpPr>
        <a:xfrm>
          <a:off x="0" y="0"/>
          <a:ext cx="0" cy="0"/>
          <a:chOff x="0" y="0"/>
          <a:chExt cx="0" cy="0"/>
        </a:xfrm>
      </p:grpSpPr>
      <p:sp>
        <p:nvSpPr>
          <p:cNvPr id="826" name="Google Shape;826;p82"/>
          <p:cNvSpPr txBox="1"/>
          <p:nvPr>
            <p:ph type="title"/>
          </p:nvPr>
        </p:nvSpPr>
        <p:spPr>
          <a:xfrm>
            <a:off x="2683524" y="756269"/>
            <a:ext cx="3517251"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F</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R</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S</a:t>
            </a:r>
            <a:br>
              <a:rPr lang="en-US" sz="2400">
                <a:solidFill>
                  <a:schemeClr val="lt1"/>
                </a:solidFill>
                <a:latin typeface="Calibri" panose="020F0502020204030204"/>
                <a:ea typeface="Calibri" panose="020F0502020204030204"/>
                <a:cs typeface="Calibri" panose="020F0502020204030204"/>
                <a:sym typeface="Calibri" panose="020F0502020204030204"/>
              </a:rPr>
            </a:br>
            <a:r>
              <a:rPr lang="en-US" sz="2400">
                <a:solidFill>
                  <a:schemeClr val="lt1"/>
                </a:solidFill>
                <a:latin typeface="Calibri" panose="020F0502020204030204"/>
                <a:ea typeface="Calibri" panose="020F0502020204030204"/>
                <a:cs typeface="Calibri" panose="020F0502020204030204"/>
                <a:sym typeface="Calibri" panose="020F0502020204030204"/>
              </a:rPr>
              <a:t>More Differences</a:t>
            </a:r>
            <a:endParaRPr lang="en-US"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27" name="Google Shape;827;p82"/>
          <p:cNvSpPr txBox="1"/>
          <p:nvPr>
            <p:ph type="body" idx="1"/>
          </p:nvPr>
        </p:nvSpPr>
        <p:spPr>
          <a:xfrm>
            <a:off x="304800" y="1752600"/>
            <a:ext cx="8839200" cy="4495800"/>
          </a:xfrm>
          <a:prstGeom prst="rect">
            <a:avLst/>
          </a:prstGeom>
          <a:noFill/>
          <a:ln>
            <a:noFill/>
          </a:ln>
        </p:spPr>
        <p:txBody>
          <a:bodyPr spcFirstLastPara="1" wrap="square" lIns="91425" tIns="45700" rIns="91425" bIns="45700" anchor="t" anchorCtr="0">
            <a:noAutofit/>
          </a:bodyPr>
          <a:lstStyle/>
          <a:p>
            <a:pPr marL="0" lvl="1" indent="0" algn="l" rtl="0">
              <a:lnSpc>
                <a:spcPct val="100000"/>
              </a:lnSpc>
              <a:spcBef>
                <a:spcPts val="0"/>
              </a:spcBef>
              <a:spcAft>
                <a:spcPts val="0"/>
              </a:spcAft>
              <a:buClr>
                <a:srgbClr val="800000"/>
              </a:buClr>
              <a:buSzPts val="1920"/>
              <a:buNone/>
            </a:pPr>
            <a:r>
              <a:rPr lang="en-US" sz="2400" b="1">
                <a:latin typeface="Calibri" panose="020F0502020204030204"/>
                <a:ea typeface="Calibri" panose="020F0502020204030204"/>
                <a:cs typeface="Calibri" panose="020F0502020204030204"/>
                <a:sym typeface="Calibri" panose="020F0502020204030204"/>
              </a:rPr>
              <a:t>Key Points</a:t>
            </a:r>
            <a:endParaRPr lang="en-US" sz="2400" b="1">
              <a:latin typeface="Calibri" panose="020F0502020204030204"/>
              <a:ea typeface="Calibri" panose="020F0502020204030204"/>
              <a:cs typeface="Calibri" panose="020F0502020204030204"/>
              <a:sym typeface="Calibri" panose="020F0502020204030204"/>
            </a:endParaRPr>
          </a:p>
          <a:p>
            <a:pPr marL="0" lvl="1" indent="0" algn="l" rtl="0">
              <a:lnSpc>
                <a:spcPct val="100000"/>
              </a:lnSpc>
              <a:spcBef>
                <a:spcPts val="1000"/>
              </a:spcBef>
              <a:spcAft>
                <a:spcPts val="0"/>
              </a:spcAft>
              <a:buClr>
                <a:srgbClr val="800000"/>
              </a:buClr>
              <a:buSzPts val="1920"/>
              <a:buNone/>
            </a:pPr>
            <a:r>
              <a:rPr lang="en-US" sz="2400" b="1">
                <a:latin typeface="Calibri" panose="020F0502020204030204"/>
                <a:ea typeface="Calibri" panose="020F0502020204030204"/>
                <a:cs typeface="Calibri" panose="020F0502020204030204"/>
                <a:sym typeface="Calibri" panose="020F0502020204030204"/>
              </a:rPr>
              <a:t>More Differences</a:t>
            </a:r>
            <a:endParaRPr lang="en-US" sz="2400" b="1">
              <a:latin typeface="Calibri" panose="020F0502020204030204"/>
              <a:ea typeface="Calibri" panose="020F0502020204030204"/>
              <a:cs typeface="Calibri" panose="020F0502020204030204"/>
              <a:sym typeface="Calibri" panose="020F0502020204030204"/>
            </a:endParaRPr>
          </a:p>
          <a:p>
            <a:pPr marL="291465" lvl="1" indent="-291465" algn="l" rtl="0">
              <a:lnSpc>
                <a:spcPct val="100000"/>
              </a:lnSpc>
              <a:spcBef>
                <a:spcPts val="1000"/>
              </a:spcBef>
              <a:spcAft>
                <a:spcPts val="0"/>
              </a:spcAft>
              <a:buClr>
                <a:srgbClr val="911B21"/>
              </a:buClr>
              <a:buSzPts val="2400"/>
              <a:buFont typeface="Arial" panose="020B0604020202020204"/>
              <a:buChar char="•"/>
            </a:pPr>
            <a:r>
              <a:rPr lang="en-US" sz="2400">
                <a:latin typeface="Calibri" panose="020F0502020204030204"/>
                <a:ea typeface="Calibri" panose="020F0502020204030204"/>
                <a:cs typeface="Calibri" panose="020F0502020204030204"/>
                <a:sym typeface="Calibri" panose="020F0502020204030204"/>
              </a:rPr>
              <a:t>The internal control standards applicable to Sarbanes-Oxley (S</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O</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X) apply only to large public companies listed on U.S. exchanges. There is continuing debate as to whether non-U.S. companies should have to comply with this extra layer of regulation.</a:t>
            </a:r>
            <a:endParaRPr lang="en-US" sz="2400">
              <a:latin typeface="Calibri" panose="020F0502020204030204"/>
              <a:ea typeface="Calibri" panose="020F0502020204030204"/>
              <a:cs typeface="Calibri" panose="020F0502020204030204"/>
              <a:sym typeface="Calibri" panose="020F0502020204030204"/>
            </a:endParaRPr>
          </a:p>
        </p:txBody>
      </p:sp>
      <p:sp>
        <p:nvSpPr>
          <p:cNvPr id="828" name="Google Shape;828;p82"/>
          <p:cNvSpPr txBox="1"/>
          <p:nvPr>
            <p:ph type="body" idx="2"/>
          </p:nvPr>
        </p:nvSpPr>
        <p:spPr>
          <a:xfrm>
            <a:off x="309560" y="6477002"/>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832" name="Shape 832"/>
        <p:cNvGrpSpPr/>
        <p:nvPr/>
      </p:nvGrpSpPr>
      <p:grpSpPr>
        <a:xfrm>
          <a:off x="0" y="0"/>
          <a:ext cx="0" cy="0"/>
          <a:chOff x="0" y="0"/>
          <a:chExt cx="0" cy="0"/>
        </a:xfrm>
      </p:grpSpPr>
      <p:sp>
        <p:nvSpPr>
          <p:cNvPr id="833" name="Google Shape;833;p83"/>
          <p:cNvSpPr txBox="1"/>
          <p:nvPr>
            <p:ph type="title"/>
          </p:nvPr>
        </p:nvSpPr>
        <p:spPr>
          <a:xfrm>
            <a:off x="2683524" y="756269"/>
            <a:ext cx="3517251"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F</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R</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S</a:t>
            </a:r>
            <a:br>
              <a:rPr lang="en-US" sz="2400">
                <a:solidFill>
                  <a:schemeClr val="lt1"/>
                </a:solidFill>
                <a:latin typeface="Calibri" panose="020F0502020204030204"/>
                <a:ea typeface="Calibri" panose="020F0502020204030204"/>
                <a:cs typeface="Calibri" panose="020F0502020204030204"/>
                <a:sym typeface="Calibri" panose="020F0502020204030204"/>
              </a:rPr>
            </a:br>
            <a:r>
              <a:rPr lang="en-US" sz="2400">
                <a:solidFill>
                  <a:schemeClr val="lt1"/>
                </a:solidFill>
                <a:latin typeface="Calibri" panose="020F0502020204030204"/>
                <a:ea typeface="Calibri" panose="020F0502020204030204"/>
                <a:cs typeface="Calibri" panose="020F0502020204030204"/>
                <a:sym typeface="Calibri" panose="020F0502020204030204"/>
              </a:rPr>
              <a:t>Benefits Question</a:t>
            </a:r>
            <a:endParaRPr lang="en-US"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4" name="Google Shape;834;p83"/>
          <p:cNvSpPr txBox="1"/>
          <p:nvPr>
            <p:ph type="body" idx="1"/>
          </p:nvPr>
        </p:nvSpPr>
        <p:spPr>
          <a:xfrm>
            <a:off x="304800" y="1752600"/>
            <a:ext cx="8666922"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00000"/>
              </a:buClr>
              <a:buSzPts val="2080"/>
              <a:buNone/>
            </a:pPr>
            <a:r>
              <a:rPr lang="en-US" sz="26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6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600" b="1">
                <a:latin typeface="Calibri" panose="020F0502020204030204"/>
                <a:ea typeface="Calibri" panose="020F0502020204030204"/>
                <a:cs typeface="Calibri" panose="020F0502020204030204"/>
                <a:sym typeface="Calibri" panose="020F0502020204030204"/>
              </a:rPr>
              <a:t>R</a:t>
            </a:r>
            <a:r>
              <a:rPr lang="en-US" sz="100" b="1">
                <a:latin typeface="Calibri" panose="020F0502020204030204"/>
                <a:ea typeface="Calibri" panose="020F0502020204030204"/>
                <a:cs typeface="Calibri" panose="020F0502020204030204"/>
                <a:sym typeface="Calibri" panose="020F0502020204030204"/>
              </a:rPr>
              <a:t> </a:t>
            </a:r>
            <a:r>
              <a:rPr lang="en-US" sz="2600" b="1">
                <a:latin typeface="Calibri" panose="020F0502020204030204"/>
                <a:ea typeface="Calibri" panose="020F0502020204030204"/>
                <a:cs typeface="Calibri" panose="020F0502020204030204"/>
                <a:sym typeface="Calibri" panose="020F0502020204030204"/>
              </a:rPr>
              <a:t>S Self-Test Questions</a:t>
            </a:r>
            <a:endParaRPr lang="en-US" sz="26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Clr>
                <a:srgbClr val="800000"/>
              </a:buClr>
              <a:buSzPts val="2080"/>
              <a:buNone/>
            </a:pPr>
            <a:r>
              <a:rPr lang="en-US" sz="2600">
                <a:latin typeface="Calibri" panose="020F0502020204030204"/>
                <a:ea typeface="Calibri" panose="020F0502020204030204"/>
                <a:cs typeface="Calibri" panose="020F0502020204030204"/>
                <a:sym typeface="Calibri" panose="020F0502020204030204"/>
              </a:rPr>
              <a:t>Which of the following is </a:t>
            </a:r>
            <a:r>
              <a:rPr lang="en-US" sz="2600" b="1">
                <a:latin typeface="Calibri" panose="020F0502020204030204"/>
                <a:ea typeface="Calibri" panose="020F0502020204030204"/>
                <a:cs typeface="Calibri" panose="020F0502020204030204"/>
                <a:sym typeface="Calibri" panose="020F0502020204030204"/>
              </a:rPr>
              <a:t>not</a:t>
            </a:r>
            <a:r>
              <a:rPr lang="en-US" sz="2600">
                <a:latin typeface="Calibri" panose="020F0502020204030204"/>
                <a:ea typeface="Calibri" panose="020F0502020204030204"/>
                <a:cs typeface="Calibri" panose="020F0502020204030204"/>
                <a:sym typeface="Calibri" panose="020F0502020204030204"/>
              </a:rPr>
              <a:t> a reason why a single set of high-quality international accounting standards would be beneficial?</a:t>
            </a:r>
            <a:endParaRPr lang="en-US" sz="2600">
              <a:latin typeface="Calibri" panose="020F0502020204030204"/>
              <a:ea typeface="Calibri" panose="020F0502020204030204"/>
              <a:cs typeface="Calibri" panose="020F0502020204030204"/>
              <a:sym typeface="Calibri" panose="020F0502020204030204"/>
            </a:endParaRPr>
          </a:p>
          <a:p>
            <a:pPr marL="814705" lvl="0" indent="-457200" algn="l" rtl="0">
              <a:lnSpc>
                <a:spcPct val="100000"/>
              </a:lnSpc>
              <a:spcBef>
                <a:spcPts val="555"/>
              </a:spcBef>
              <a:spcAft>
                <a:spcPts val="0"/>
              </a:spcAft>
              <a:buClr>
                <a:srgbClr val="911B21"/>
              </a:buClr>
              <a:buSzPts val="2600"/>
              <a:buFont typeface="Arial" panose="020B0604020202020204"/>
              <a:buAutoNum type="alphaLcParenR"/>
            </a:pPr>
            <a:r>
              <a:rPr lang="en-US" sz="2600">
                <a:latin typeface="Calibri" panose="020F0502020204030204"/>
                <a:ea typeface="Calibri" panose="020F0502020204030204"/>
                <a:cs typeface="Calibri" panose="020F0502020204030204"/>
                <a:sym typeface="Calibri" panose="020F0502020204030204"/>
              </a:rPr>
              <a:t>Mergers and acquisition activity.</a:t>
            </a:r>
            <a:endParaRPr lang="en-US" sz="2600">
              <a:latin typeface="Calibri" panose="020F0502020204030204"/>
              <a:ea typeface="Calibri" panose="020F0502020204030204"/>
              <a:cs typeface="Calibri" panose="020F0502020204030204"/>
              <a:sym typeface="Calibri" panose="020F0502020204030204"/>
            </a:endParaRPr>
          </a:p>
          <a:p>
            <a:pPr marL="814705" lvl="0" indent="-457200" algn="l" rtl="0">
              <a:lnSpc>
                <a:spcPct val="100000"/>
              </a:lnSpc>
              <a:spcBef>
                <a:spcPts val="555"/>
              </a:spcBef>
              <a:spcAft>
                <a:spcPts val="0"/>
              </a:spcAft>
              <a:buClr>
                <a:srgbClr val="911B21"/>
              </a:buClr>
              <a:buSzPts val="2600"/>
              <a:buFont typeface="Arial" panose="020B0604020202020204"/>
              <a:buAutoNum type="alphaLcParenR"/>
            </a:pPr>
            <a:r>
              <a:rPr lang="en-US" sz="2600">
                <a:latin typeface="Calibri" panose="020F0502020204030204"/>
                <a:ea typeface="Calibri" panose="020F0502020204030204"/>
                <a:cs typeface="Calibri" panose="020F0502020204030204"/>
                <a:sym typeface="Calibri" panose="020F0502020204030204"/>
              </a:rPr>
              <a:t>Financial markets.</a:t>
            </a:r>
            <a:endParaRPr lang="en-US" sz="2600">
              <a:latin typeface="Calibri" panose="020F0502020204030204"/>
              <a:ea typeface="Calibri" panose="020F0502020204030204"/>
              <a:cs typeface="Calibri" panose="020F0502020204030204"/>
              <a:sym typeface="Calibri" panose="020F0502020204030204"/>
            </a:endParaRPr>
          </a:p>
          <a:p>
            <a:pPr marL="814705" lvl="0" indent="-457200" algn="l" rtl="0">
              <a:lnSpc>
                <a:spcPct val="100000"/>
              </a:lnSpc>
              <a:spcBef>
                <a:spcPts val="555"/>
              </a:spcBef>
              <a:spcAft>
                <a:spcPts val="0"/>
              </a:spcAft>
              <a:buClr>
                <a:srgbClr val="911B21"/>
              </a:buClr>
              <a:buSzPts val="2600"/>
              <a:buFont typeface="Arial" panose="020B0604020202020204"/>
              <a:buAutoNum type="alphaLcParenR"/>
            </a:pPr>
            <a:r>
              <a:rPr lang="en-US" sz="2600">
                <a:latin typeface="Calibri" panose="020F0502020204030204"/>
                <a:ea typeface="Calibri" panose="020F0502020204030204"/>
                <a:cs typeface="Calibri" panose="020F0502020204030204"/>
                <a:sym typeface="Calibri" panose="020F0502020204030204"/>
              </a:rPr>
              <a:t>Multinational corporations.</a:t>
            </a:r>
            <a:endParaRPr lang="en-US" sz="2600">
              <a:latin typeface="Calibri" panose="020F0502020204030204"/>
              <a:ea typeface="Calibri" panose="020F0502020204030204"/>
              <a:cs typeface="Calibri" panose="020F0502020204030204"/>
              <a:sym typeface="Calibri" panose="020F0502020204030204"/>
            </a:endParaRPr>
          </a:p>
          <a:p>
            <a:pPr marL="814705" lvl="0" indent="-457200" algn="l" rtl="0">
              <a:lnSpc>
                <a:spcPct val="100000"/>
              </a:lnSpc>
              <a:spcBef>
                <a:spcPts val="555"/>
              </a:spcBef>
              <a:spcAft>
                <a:spcPts val="0"/>
              </a:spcAft>
              <a:buClr>
                <a:srgbClr val="911B21"/>
              </a:buClr>
              <a:buSzPts val="2600"/>
              <a:buFont typeface="Arial" panose="020B0604020202020204"/>
              <a:buAutoNum type="alphaLcParenR"/>
            </a:pPr>
            <a:r>
              <a:rPr lang="en-US" sz="2600">
                <a:latin typeface="Calibri" panose="020F0502020204030204"/>
                <a:ea typeface="Calibri" panose="020F0502020204030204"/>
                <a:cs typeface="Calibri" panose="020F0502020204030204"/>
                <a:sym typeface="Calibri" panose="020F0502020204030204"/>
              </a:rPr>
              <a:t>G</a:t>
            </a:r>
            <a:r>
              <a:rPr lang="en-US" sz="100">
                <a:latin typeface="Calibri" panose="020F0502020204030204"/>
                <a:ea typeface="Calibri" panose="020F0502020204030204"/>
                <a:cs typeface="Calibri" panose="020F0502020204030204"/>
                <a:sym typeface="Calibri" panose="020F0502020204030204"/>
              </a:rPr>
              <a:t> </a:t>
            </a:r>
            <a:r>
              <a:rPr lang="en-US" sz="2600">
                <a:latin typeface="Calibri" panose="020F0502020204030204"/>
                <a:ea typeface="Calibri" panose="020F0502020204030204"/>
                <a:cs typeface="Calibri" panose="020F0502020204030204"/>
                <a:sym typeface="Calibri" panose="020F0502020204030204"/>
              </a:rPr>
              <a:t>A</a:t>
            </a:r>
            <a:r>
              <a:rPr lang="en-US" sz="100">
                <a:latin typeface="Calibri" panose="020F0502020204030204"/>
                <a:ea typeface="Calibri" panose="020F0502020204030204"/>
                <a:cs typeface="Calibri" panose="020F0502020204030204"/>
                <a:sym typeface="Calibri" panose="020F0502020204030204"/>
              </a:rPr>
              <a:t> </a:t>
            </a:r>
            <a:r>
              <a:rPr lang="en-US" sz="2600">
                <a:latin typeface="Calibri" panose="020F0502020204030204"/>
                <a:ea typeface="Calibri" panose="020F0502020204030204"/>
                <a:cs typeface="Calibri" panose="020F0502020204030204"/>
                <a:sym typeface="Calibri" panose="020F0502020204030204"/>
              </a:rPr>
              <a:t>A</a:t>
            </a:r>
            <a:r>
              <a:rPr lang="en-US" sz="100">
                <a:latin typeface="Calibri" panose="020F0502020204030204"/>
                <a:ea typeface="Calibri" panose="020F0502020204030204"/>
                <a:cs typeface="Calibri" panose="020F0502020204030204"/>
                <a:sym typeface="Calibri" panose="020F0502020204030204"/>
              </a:rPr>
              <a:t> </a:t>
            </a:r>
            <a:r>
              <a:rPr lang="en-US" sz="2600">
                <a:latin typeface="Calibri" panose="020F0502020204030204"/>
                <a:ea typeface="Calibri" panose="020F0502020204030204"/>
                <a:cs typeface="Calibri" panose="020F0502020204030204"/>
                <a:sym typeface="Calibri" panose="020F0502020204030204"/>
              </a:rPr>
              <a:t>P is widely considered to be a superior reporting system.</a:t>
            </a:r>
            <a:endParaRPr lang="en-US" sz="2600">
              <a:latin typeface="Calibri" panose="020F0502020204030204"/>
              <a:ea typeface="Calibri" panose="020F0502020204030204"/>
              <a:cs typeface="Calibri" panose="020F0502020204030204"/>
              <a:sym typeface="Calibri" panose="020F0502020204030204"/>
            </a:endParaRPr>
          </a:p>
        </p:txBody>
      </p:sp>
      <p:sp>
        <p:nvSpPr>
          <p:cNvPr id="835" name="Google Shape;835;p83"/>
          <p:cNvSpPr txBox="1"/>
          <p:nvPr>
            <p:ph type="body" idx="2"/>
          </p:nvPr>
        </p:nvSpPr>
        <p:spPr>
          <a:xfrm>
            <a:off x="309560" y="6477002"/>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840" name="Shape 840"/>
        <p:cNvGrpSpPr/>
        <p:nvPr/>
      </p:nvGrpSpPr>
      <p:grpSpPr>
        <a:xfrm>
          <a:off x="0" y="0"/>
          <a:ext cx="0" cy="0"/>
          <a:chOff x="0" y="0"/>
          <a:chExt cx="0" cy="0"/>
        </a:xfrm>
      </p:grpSpPr>
      <p:sp>
        <p:nvSpPr>
          <p:cNvPr id="841" name="Google Shape;841;p84"/>
          <p:cNvSpPr txBox="1"/>
          <p:nvPr>
            <p:ph type="title"/>
          </p:nvPr>
        </p:nvSpPr>
        <p:spPr>
          <a:xfrm>
            <a:off x="2683524" y="762105"/>
            <a:ext cx="3623459" cy="6824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F</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R</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S </a:t>
            </a:r>
            <a:br>
              <a:rPr lang="en-US" sz="2400">
                <a:solidFill>
                  <a:schemeClr val="lt1"/>
                </a:solidFill>
                <a:latin typeface="Calibri" panose="020F0502020204030204"/>
                <a:ea typeface="Calibri" panose="020F0502020204030204"/>
                <a:cs typeface="Calibri" panose="020F0502020204030204"/>
                <a:sym typeface="Calibri" panose="020F0502020204030204"/>
              </a:rPr>
            </a:br>
            <a:r>
              <a:rPr lang="en-US" sz="2400">
                <a:solidFill>
                  <a:schemeClr val="lt1"/>
                </a:solidFill>
                <a:latin typeface="Calibri" panose="020F0502020204030204"/>
                <a:ea typeface="Calibri" panose="020F0502020204030204"/>
                <a:cs typeface="Calibri" panose="020F0502020204030204"/>
                <a:sym typeface="Calibri" panose="020F0502020204030204"/>
              </a:rPr>
              <a:t>Benefits Answer</a:t>
            </a: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42" name="Google Shape;842;p84"/>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00000"/>
              </a:buClr>
              <a:buSzPts val="1920"/>
              <a:buNone/>
            </a:pPr>
            <a:r>
              <a:rPr lang="en-US" sz="24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R</a:t>
            </a:r>
            <a:r>
              <a:rPr lang="en-US" sz="100" b="1">
                <a:latin typeface="Calibri" panose="020F0502020204030204"/>
                <a:ea typeface="Calibri" panose="020F0502020204030204"/>
                <a:cs typeface="Calibri" panose="020F0502020204030204"/>
                <a:sym typeface="Calibri" panose="020F0502020204030204"/>
              </a:rPr>
              <a:t> </a:t>
            </a:r>
            <a:r>
              <a:rPr lang="en-US" sz="2400" b="1">
                <a:latin typeface="Calibri" panose="020F0502020204030204"/>
                <a:ea typeface="Calibri" panose="020F0502020204030204"/>
                <a:cs typeface="Calibri" panose="020F0502020204030204"/>
                <a:sym typeface="Calibri" panose="020F0502020204030204"/>
              </a:rPr>
              <a:t>S Self-Test Questions</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Clr>
                <a:srgbClr val="800000"/>
              </a:buClr>
              <a:buSzPts val="1920"/>
              <a:buNone/>
            </a:pPr>
            <a:r>
              <a:rPr lang="en-US" sz="2400">
                <a:latin typeface="Calibri" panose="020F0502020204030204"/>
                <a:ea typeface="Calibri" panose="020F0502020204030204"/>
                <a:cs typeface="Calibri" panose="020F0502020204030204"/>
                <a:sym typeface="Calibri" panose="020F0502020204030204"/>
              </a:rPr>
              <a:t>Which of the following is </a:t>
            </a:r>
            <a:r>
              <a:rPr lang="en-US" sz="2400" b="1">
                <a:latin typeface="Calibri" panose="020F0502020204030204"/>
                <a:ea typeface="Calibri" panose="020F0502020204030204"/>
                <a:cs typeface="Calibri" panose="020F0502020204030204"/>
                <a:sym typeface="Calibri" panose="020F0502020204030204"/>
              </a:rPr>
              <a:t>not</a:t>
            </a:r>
            <a:r>
              <a:rPr lang="en-US" sz="2400">
                <a:latin typeface="Calibri" panose="020F0502020204030204"/>
                <a:ea typeface="Calibri" panose="020F0502020204030204"/>
                <a:cs typeface="Calibri" panose="020F0502020204030204"/>
                <a:sym typeface="Calibri" panose="020F0502020204030204"/>
              </a:rPr>
              <a:t> a reason why a single set of high-quality international accounting standards would be beneficial?</a:t>
            </a:r>
            <a:endParaRPr lang="en-US" sz="2400">
              <a:latin typeface="Calibri" panose="020F0502020204030204"/>
              <a:ea typeface="Calibri" panose="020F0502020204030204"/>
              <a:cs typeface="Calibri" panose="020F0502020204030204"/>
              <a:sym typeface="Calibri" panose="020F0502020204030204"/>
            </a:endParaRPr>
          </a:p>
          <a:p>
            <a:pPr marL="814705" lvl="0" indent="-457200" algn="l" rtl="0">
              <a:lnSpc>
                <a:spcPct val="100000"/>
              </a:lnSpc>
              <a:spcBef>
                <a:spcPts val="555"/>
              </a:spcBef>
              <a:spcAft>
                <a:spcPts val="0"/>
              </a:spcAft>
              <a:buClr>
                <a:srgbClr val="911B21"/>
              </a:buClr>
              <a:buSzPts val="2400"/>
              <a:buFont typeface="Arial" panose="020B0604020202020204"/>
              <a:buAutoNum type="alphaLcParenR"/>
            </a:pPr>
            <a:r>
              <a:rPr lang="en-US" sz="2400">
                <a:latin typeface="Calibri" panose="020F0502020204030204"/>
                <a:ea typeface="Calibri" panose="020F0502020204030204"/>
                <a:cs typeface="Calibri" panose="020F0502020204030204"/>
                <a:sym typeface="Calibri" panose="020F0502020204030204"/>
              </a:rPr>
              <a:t>Mergers and acquisition activity.</a:t>
            </a:r>
            <a:endParaRPr lang="en-US" sz="2400">
              <a:latin typeface="Calibri" panose="020F0502020204030204"/>
              <a:ea typeface="Calibri" panose="020F0502020204030204"/>
              <a:cs typeface="Calibri" panose="020F0502020204030204"/>
              <a:sym typeface="Calibri" panose="020F0502020204030204"/>
            </a:endParaRPr>
          </a:p>
          <a:p>
            <a:pPr marL="814705" lvl="0" indent="-457200" algn="l" rtl="0">
              <a:lnSpc>
                <a:spcPct val="100000"/>
              </a:lnSpc>
              <a:spcBef>
                <a:spcPts val="555"/>
              </a:spcBef>
              <a:spcAft>
                <a:spcPts val="0"/>
              </a:spcAft>
              <a:buClr>
                <a:srgbClr val="911B21"/>
              </a:buClr>
              <a:buSzPts val="2400"/>
              <a:buFont typeface="Arial" panose="020B0604020202020204"/>
              <a:buAutoNum type="alphaLcParenR"/>
            </a:pPr>
            <a:r>
              <a:rPr lang="en-US" sz="2400">
                <a:latin typeface="Calibri" panose="020F0502020204030204"/>
                <a:ea typeface="Calibri" panose="020F0502020204030204"/>
                <a:cs typeface="Calibri" panose="020F0502020204030204"/>
                <a:sym typeface="Calibri" panose="020F0502020204030204"/>
              </a:rPr>
              <a:t>Financial markets.</a:t>
            </a:r>
            <a:endParaRPr lang="en-US" sz="2400">
              <a:latin typeface="Calibri" panose="020F0502020204030204"/>
              <a:ea typeface="Calibri" panose="020F0502020204030204"/>
              <a:cs typeface="Calibri" panose="020F0502020204030204"/>
              <a:sym typeface="Calibri" panose="020F0502020204030204"/>
            </a:endParaRPr>
          </a:p>
          <a:p>
            <a:pPr marL="814705" lvl="0" indent="-457200" algn="l" rtl="0">
              <a:lnSpc>
                <a:spcPct val="100000"/>
              </a:lnSpc>
              <a:spcBef>
                <a:spcPts val="555"/>
              </a:spcBef>
              <a:spcAft>
                <a:spcPts val="0"/>
              </a:spcAft>
              <a:buClr>
                <a:srgbClr val="911B21"/>
              </a:buClr>
              <a:buSzPts val="2400"/>
              <a:buFont typeface="Arial" panose="020B0604020202020204"/>
              <a:buAutoNum type="alphaLcParenR"/>
            </a:pPr>
            <a:r>
              <a:rPr lang="en-US" sz="2400">
                <a:latin typeface="Calibri" panose="020F0502020204030204"/>
                <a:ea typeface="Calibri" panose="020F0502020204030204"/>
                <a:cs typeface="Calibri" panose="020F0502020204030204"/>
                <a:sym typeface="Calibri" panose="020F0502020204030204"/>
              </a:rPr>
              <a:t>Multinational corporations.</a:t>
            </a:r>
            <a:endParaRPr lang="en-US" sz="2400">
              <a:latin typeface="Calibri" panose="020F0502020204030204"/>
              <a:ea typeface="Calibri" panose="020F0502020204030204"/>
              <a:cs typeface="Calibri" panose="020F0502020204030204"/>
              <a:sym typeface="Calibri" panose="020F0502020204030204"/>
            </a:endParaRPr>
          </a:p>
          <a:p>
            <a:pPr marL="814705" lvl="0" indent="-457200" algn="l" rtl="0">
              <a:lnSpc>
                <a:spcPct val="100000"/>
              </a:lnSpc>
              <a:spcBef>
                <a:spcPts val="555"/>
              </a:spcBef>
              <a:spcAft>
                <a:spcPts val="0"/>
              </a:spcAft>
              <a:buClr>
                <a:srgbClr val="911B21"/>
              </a:buClr>
              <a:buSzPts val="2400"/>
              <a:buFont typeface="Arial" panose="020B0604020202020204"/>
              <a:buAutoNum type="alphaLcParenR"/>
            </a:pPr>
            <a:r>
              <a:rPr lang="en-US" sz="2400">
                <a:solidFill>
                  <a:srgbClr val="911B21"/>
                </a:solidFill>
                <a:latin typeface="Calibri" panose="020F0502020204030204"/>
                <a:ea typeface="Calibri" panose="020F0502020204030204"/>
                <a:cs typeface="Calibri" panose="020F0502020204030204"/>
                <a:sym typeface="Calibri" panose="020F0502020204030204"/>
              </a:rPr>
              <a:t>Answer:</a:t>
            </a:r>
            <a:r>
              <a:rPr lang="en-US" sz="2400">
                <a:latin typeface="Calibri" panose="020F0502020204030204"/>
                <a:ea typeface="Calibri" panose="020F0502020204030204"/>
                <a:cs typeface="Calibri" panose="020F0502020204030204"/>
                <a:sym typeface="Calibri" panose="020F0502020204030204"/>
              </a:rPr>
              <a:t> G</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A</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A</a:t>
            </a:r>
            <a:r>
              <a:rPr lang="en-US" sz="100">
                <a:latin typeface="Calibri" panose="020F0502020204030204"/>
                <a:ea typeface="Calibri" panose="020F0502020204030204"/>
                <a:cs typeface="Calibri" panose="020F0502020204030204"/>
                <a:sym typeface="Calibri" panose="020F0502020204030204"/>
              </a:rPr>
              <a:t> </a:t>
            </a:r>
            <a:r>
              <a:rPr lang="en-US" sz="2400">
                <a:latin typeface="Calibri" panose="020F0502020204030204"/>
                <a:ea typeface="Calibri" panose="020F0502020204030204"/>
                <a:cs typeface="Calibri" panose="020F0502020204030204"/>
                <a:sym typeface="Calibri" panose="020F0502020204030204"/>
              </a:rPr>
              <a:t>P is widely considered to be a superior reporting system.</a:t>
            </a:r>
            <a:endParaRPr lang="en-US" sz="2400">
              <a:latin typeface="Calibri" panose="020F0502020204030204"/>
              <a:ea typeface="Calibri" panose="020F0502020204030204"/>
              <a:cs typeface="Calibri" panose="020F0502020204030204"/>
              <a:sym typeface="Calibri" panose="020F0502020204030204"/>
            </a:endParaRPr>
          </a:p>
        </p:txBody>
      </p:sp>
      <p:sp>
        <p:nvSpPr>
          <p:cNvPr id="843" name="Google Shape;843;p84"/>
          <p:cNvSpPr txBox="1"/>
          <p:nvPr>
            <p:ph type="body" idx="3"/>
          </p:nvPr>
        </p:nvSpPr>
        <p:spPr>
          <a:xfrm>
            <a:off x="321653" y="6474093"/>
            <a:ext cx="624831" cy="259583"/>
          </a:xfrm>
          <a:prstGeom prst="rect">
            <a:avLst/>
          </a:prstGeom>
          <a:noFill/>
          <a:ln>
            <a:noFill/>
          </a:ln>
        </p:spPr>
        <p:txBody>
          <a:bodyPr spcFirstLastPara="1" wrap="square" lIns="91425" tIns="45700" rIns="91425" bIns="45700" anchor="t" anchorCtr="0">
            <a:noAutofit/>
          </a:bodyPr>
          <a:lstStyle/>
          <a:p>
            <a:pPr marL="0" lvl="1" indent="0" algn="l" rtl="0">
              <a:lnSpc>
                <a:spcPct val="90000"/>
              </a:lnSpc>
              <a:spcBef>
                <a:spcPts val="0"/>
              </a:spcBef>
              <a:spcAft>
                <a:spcPts val="0"/>
              </a:spcAft>
              <a:buClr>
                <a:schemeClr val="dk1"/>
              </a:buClr>
              <a:buSzPts val="1200"/>
              <a:buNone/>
            </a:pPr>
            <a:r>
              <a:rPr lang="en-US">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a:latin typeface="Calibri" panose="020F0502020204030204"/>
                <a:ea typeface="Calibri" panose="020F0502020204030204"/>
                <a:cs typeface="Calibri" panose="020F0502020204030204"/>
                <a:sym typeface="Calibri" panose="020F0502020204030204"/>
              </a:rPr>
              <a:t>O 7</a:t>
            </a:r>
            <a:endParaRPr lang="en-US">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847" name="Shape 847"/>
        <p:cNvGrpSpPr/>
        <p:nvPr/>
      </p:nvGrpSpPr>
      <p:grpSpPr>
        <a:xfrm>
          <a:off x="0" y="0"/>
          <a:ext cx="0" cy="0"/>
          <a:chOff x="0" y="0"/>
          <a:chExt cx="0" cy="0"/>
        </a:xfrm>
      </p:grpSpPr>
      <p:sp>
        <p:nvSpPr>
          <p:cNvPr id="848" name="Google Shape;848;p85"/>
          <p:cNvSpPr txBox="1"/>
          <p:nvPr>
            <p:ph type="title"/>
          </p:nvPr>
        </p:nvSpPr>
        <p:spPr>
          <a:xfrm>
            <a:off x="2683524" y="756269"/>
            <a:ext cx="3517251"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F</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R</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S</a:t>
            </a:r>
            <a:br>
              <a:rPr lang="en-US" sz="2400">
                <a:solidFill>
                  <a:schemeClr val="lt1"/>
                </a:solidFill>
                <a:latin typeface="Calibri" panose="020F0502020204030204"/>
                <a:ea typeface="Calibri" panose="020F0502020204030204"/>
                <a:cs typeface="Calibri" panose="020F0502020204030204"/>
                <a:sym typeface="Calibri" panose="020F0502020204030204"/>
              </a:rPr>
            </a:br>
            <a:r>
              <a:rPr lang="en-US" sz="2400">
                <a:solidFill>
                  <a:schemeClr val="lt1"/>
                </a:solidFill>
                <a:latin typeface="Calibri" panose="020F0502020204030204"/>
                <a:ea typeface="Calibri" panose="020F0502020204030204"/>
                <a:cs typeface="Calibri" panose="020F0502020204030204"/>
                <a:sym typeface="Calibri" panose="020F0502020204030204"/>
              </a:rPr>
              <a:t>SOX Question</a:t>
            </a:r>
            <a:endParaRPr lang="en-US"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49" name="Google Shape;849;p85"/>
          <p:cNvSpPr txBox="1"/>
          <p:nvPr>
            <p:ph type="body" idx="1"/>
          </p:nvPr>
        </p:nvSpPr>
        <p:spPr>
          <a:xfrm>
            <a:off x="304800" y="1752600"/>
            <a:ext cx="8666922"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00000"/>
              </a:buClr>
              <a:buSzPts val="2240"/>
              <a:buNone/>
            </a:pPr>
            <a:r>
              <a:rPr lang="en-US" sz="28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R</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S Self-Test Questions</a:t>
            </a:r>
            <a:endParaRPr lang="en-US" sz="2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Clr>
                <a:srgbClr val="800000"/>
              </a:buClr>
              <a:buSzPts val="2240"/>
              <a:buNone/>
            </a:pPr>
            <a:r>
              <a:rPr lang="en-US" sz="2800">
                <a:latin typeface="Calibri" panose="020F0502020204030204"/>
                <a:ea typeface="Calibri" panose="020F0502020204030204"/>
                <a:cs typeface="Calibri" panose="020F0502020204030204"/>
                <a:sym typeface="Calibri" panose="020F0502020204030204"/>
              </a:rPr>
              <a:t>The Sarbanes-Oxley Act determines:</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international tax regulations.</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internal control standards as enforced by the </a:t>
            </a:r>
            <a:r>
              <a:rPr lang="en-US" sz="28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S</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B</a:t>
            </a:r>
            <a:r>
              <a:rPr lang="en-US" sz="2800">
                <a:latin typeface="Calibri" panose="020F0502020204030204"/>
                <a:ea typeface="Calibri" panose="020F0502020204030204"/>
                <a:cs typeface="Calibri" panose="020F0502020204030204"/>
                <a:sym typeface="Calibri" panose="020F0502020204030204"/>
              </a:rPr>
              <a:t>.</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internal control standards of U.S. publicly traded companies.</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U.S. tax regulations.</a:t>
            </a:r>
            <a:endParaRPr lang="en-US" sz="2800">
              <a:latin typeface="Calibri" panose="020F0502020204030204"/>
              <a:ea typeface="Calibri" panose="020F0502020204030204"/>
              <a:cs typeface="Calibri" panose="020F0502020204030204"/>
              <a:sym typeface="Calibri" panose="020F0502020204030204"/>
            </a:endParaRPr>
          </a:p>
        </p:txBody>
      </p:sp>
      <p:sp>
        <p:nvSpPr>
          <p:cNvPr id="850" name="Google Shape;850;p85"/>
          <p:cNvSpPr txBox="1"/>
          <p:nvPr>
            <p:ph type="body" idx="2"/>
          </p:nvPr>
        </p:nvSpPr>
        <p:spPr>
          <a:xfrm>
            <a:off x="309560" y="6477002"/>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855" name="Shape 855"/>
        <p:cNvGrpSpPr/>
        <p:nvPr/>
      </p:nvGrpSpPr>
      <p:grpSpPr>
        <a:xfrm>
          <a:off x="0" y="0"/>
          <a:ext cx="0" cy="0"/>
          <a:chOff x="0" y="0"/>
          <a:chExt cx="0" cy="0"/>
        </a:xfrm>
      </p:grpSpPr>
      <p:sp>
        <p:nvSpPr>
          <p:cNvPr id="856" name="Google Shape;856;p86"/>
          <p:cNvSpPr txBox="1"/>
          <p:nvPr>
            <p:ph type="title"/>
          </p:nvPr>
        </p:nvSpPr>
        <p:spPr>
          <a:xfrm>
            <a:off x="2683524" y="762105"/>
            <a:ext cx="3623459" cy="6824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F</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R</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S </a:t>
            </a:r>
            <a:br>
              <a:rPr lang="en-US" sz="2400">
                <a:solidFill>
                  <a:schemeClr val="lt1"/>
                </a:solidFill>
                <a:latin typeface="Calibri" panose="020F0502020204030204"/>
                <a:ea typeface="Calibri" panose="020F0502020204030204"/>
                <a:cs typeface="Calibri" panose="020F0502020204030204"/>
                <a:sym typeface="Calibri" panose="020F0502020204030204"/>
              </a:rPr>
            </a:br>
            <a:r>
              <a:rPr lang="en-US" sz="2400">
                <a:solidFill>
                  <a:schemeClr val="lt1"/>
                </a:solidFill>
                <a:latin typeface="Calibri" panose="020F0502020204030204"/>
                <a:ea typeface="Calibri" panose="020F0502020204030204"/>
                <a:cs typeface="Calibri" panose="020F0502020204030204"/>
                <a:sym typeface="Calibri" panose="020F0502020204030204"/>
              </a:rPr>
              <a:t>SOX Answer</a:t>
            </a: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57" name="Google Shape;857;p86"/>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00000"/>
              </a:buClr>
              <a:buSzPts val="2240"/>
              <a:buNone/>
            </a:pPr>
            <a:r>
              <a:rPr lang="en-US" sz="28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R</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S Self-Test Questions</a:t>
            </a:r>
            <a:endParaRPr lang="en-US" sz="2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Clr>
                <a:srgbClr val="800000"/>
              </a:buClr>
              <a:buSzPts val="2240"/>
              <a:buNone/>
            </a:pPr>
            <a:r>
              <a:rPr lang="en-US" sz="2800">
                <a:latin typeface="Calibri" panose="020F0502020204030204"/>
                <a:ea typeface="Calibri" panose="020F0502020204030204"/>
                <a:cs typeface="Calibri" panose="020F0502020204030204"/>
                <a:sym typeface="Calibri" panose="020F0502020204030204"/>
              </a:rPr>
              <a:t>The Sarbanes-Oxley Act determines:</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international tax regulations.</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internal control standards as enforced by the </a:t>
            </a:r>
            <a:r>
              <a:rPr lang="en-US" sz="28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S</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B</a:t>
            </a:r>
            <a:r>
              <a:rPr lang="en-US" sz="2800">
                <a:latin typeface="Calibri" panose="020F0502020204030204"/>
                <a:ea typeface="Calibri" panose="020F0502020204030204"/>
                <a:cs typeface="Calibri" panose="020F0502020204030204"/>
                <a:sym typeface="Calibri" panose="020F0502020204030204"/>
              </a:rPr>
              <a:t>.</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arenR"/>
            </a:pPr>
            <a:r>
              <a:rPr lang="en-US" sz="2800">
                <a:solidFill>
                  <a:srgbClr val="911B21"/>
                </a:solidFill>
                <a:latin typeface="Calibri" panose="020F0502020204030204"/>
                <a:ea typeface="Calibri" panose="020F0502020204030204"/>
                <a:cs typeface="Calibri" panose="020F0502020204030204"/>
                <a:sym typeface="Calibri" panose="020F0502020204030204"/>
              </a:rPr>
              <a:t>Answer:</a:t>
            </a:r>
            <a:r>
              <a:rPr lang="en-US" sz="2800">
                <a:latin typeface="Calibri" panose="020F0502020204030204"/>
                <a:ea typeface="Calibri" panose="020F0502020204030204"/>
                <a:cs typeface="Calibri" panose="020F0502020204030204"/>
                <a:sym typeface="Calibri" panose="020F0502020204030204"/>
              </a:rPr>
              <a:t> internal control standards of U.S. publicly traded companies.</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911B21"/>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U.S. tax regulations.</a:t>
            </a:r>
            <a:endParaRPr lang="en-US" sz="2800">
              <a:latin typeface="Calibri" panose="020F0502020204030204"/>
              <a:ea typeface="Calibri" panose="020F0502020204030204"/>
              <a:cs typeface="Calibri" panose="020F0502020204030204"/>
              <a:sym typeface="Calibri" panose="020F0502020204030204"/>
            </a:endParaRPr>
          </a:p>
        </p:txBody>
      </p:sp>
      <p:sp>
        <p:nvSpPr>
          <p:cNvPr id="858" name="Google Shape;858;p86"/>
          <p:cNvSpPr txBox="1"/>
          <p:nvPr>
            <p:ph type="body" idx="3"/>
          </p:nvPr>
        </p:nvSpPr>
        <p:spPr>
          <a:xfrm>
            <a:off x="321653" y="6474093"/>
            <a:ext cx="624831" cy="259583"/>
          </a:xfrm>
          <a:prstGeom prst="rect">
            <a:avLst/>
          </a:prstGeom>
          <a:noFill/>
          <a:ln>
            <a:noFill/>
          </a:ln>
        </p:spPr>
        <p:txBody>
          <a:bodyPr spcFirstLastPara="1" wrap="square" lIns="91425" tIns="45700" rIns="91425" bIns="45700" anchor="t" anchorCtr="0">
            <a:noAutofit/>
          </a:bodyPr>
          <a:lstStyle/>
          <a:p>
            <a:pPr marL="0" lvl="1" indent="0" algn="l" rtl="0">
              <a:lnSpc>
                <a:spcPct val="90000"/>
              </a:lnSpc>
              <a:spcBef>
                <a:spcPts val="0"/>
              </a:spcBef>
              <a:spcAft>
                <a:spcPts val="0"/>
              </a:spcAft>
              <a:buClr>
                <a:schemeClr val="dk1"/>
              </a:buClr>
              <a:buSzPts val="1200"/>
              <a:buNone/>
            </a:pPr>
            <a:r>
              <a:rPr lang="en-US">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a:latin typeface="Calibri" panose="020F0502020204030204"/>
                <a:ea typeface="Calibri" panose="020F0502020204030204"/>
                <a:cs typeface="Calibri" panose="020F0502020204030204"/>
                <a:sym typeface="Calibri" panose="020F0502020204030204"/>
              </a:rPr>
              <a:t>O 7</a:t>
            </a:r>
            <a:endParaRPr lang="en-US">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862" name="Shape 862"/>
        <p:cNvGrpSpPr/>
        <p:nvPr/>
      </p:nvGrpSpPr>
      <p:grpSpPr>
        <a:xfrm>
          <a:off x="0" y="0"/>
          <a:ext cx="0" cy="0"/>
          <a:chOff x="0" y="0"/>
          <a:chExt cx="0" cy="0"/>
        </a:xfrm>
      </p:grpSpPr>
      <p:sp>
        <p:nvSpPr>
          <p:cNvPr id="863" name="Google Shape;863;p87"/>
          <p:cNvSpPr txBox="1"/>
          <p:nvPr>
            <p:ph type="title"/>
          </p:nvPr>
        </p:nvSpPr>
        <p:spPr>
          <a:xfrm>
            <a:off x="2683524" y="756269"/>
            <a:ext cx="3517251" cy="666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F</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R</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S</a:t>
            </a:r>
            <a:br>
              <a:rPr lang="en-US" sz="2400">
                <a:solidFill>
                  <a:schemeClr val="lt1"/>
                </a:solidFill>
                <a:latin typeface="Calibri" panose="020F0502020204030204"/>
                <a:ea typeface="Calibri" panose="020F0502020204030204"/>
                <a:cs typeface="Calibri" panose="020F0502020204030204"/>
                <a:sym typeface="Calibri" panose="020F0502020204030204"/>
              </a:rPr>
            </a:br>
            <a:r>
              <a:rPr lang="en-US" sz="2400">
                <a:solidFill>
                  <a:schemeClr val="lt1"/>
                </a:solidFill>
                <a:latin typeface="Calibri" panose="020F0502020204030204"/>
                <a:ea typeface="Calibri" panose="020F0502020204030204"/>
                <a:cs typeface="Calibri" panose="020F0502020204030204"/>
                <a:sym typeface="Calibri" panose="020F0502020204030204"/>
              </a:rPr>
              <a:t>Comparison Question</a:t>
            </a:r>
            <a:endParaRPr lang="en-US"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64" name="Google Shape;864;p87"/>
          <p:cNvSpPr txBox="1"/>
          <p:nvPr>
            <p:ph type="body" idx="1"/>
          </p:nvPr>
        </p:nvSpPr>
        <p:spPr>
          <a:xfrm>
            <a:off x="304800" y="1752600"/>
            <a:ext cx="8666922"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00000"/>
              </a:buClr>
              <a:buSzPts val="2240"/>
              <a:buNone/>
            </a:pPr>
            <a:r>
              <a:rPr lang="en-US" sz="28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R</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S Self-Test Questions</a:t>
            </a:r>
            <a:endParaRPr lang="en-US" sz="2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Clr>
                <a:srgbClr val="800000"/>
              </a:buClr>
              <a:buSzPts val="2240"/>
              <a:buNone/>
            </a:pPr>
            <a:r>
              <a:rPr lang="en-US" sz="28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R</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S</a:t>
            </a:r>
            <a:r>
              <a:rPr lang="en-US" sz="2800">
                <a:latin typeface="Calibri" panose="020F0502020204030204"/>
                <a:ea typeface="Calibri" panose="020F0502020204030204"/>
                <a:cs typeface="Calibri" panose="020F0502020204030204"/>
                <a:sym typeface="Calibri" panose="020F0502020204030204"/>
              </a:rPr>
              <a:t> is considered to be more:</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800000"/>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principles-based and less rules-based than </a:t>
            </a:r>
            <a:r>
              <a:rPr lang="en-US" sz="2800" b="1">
                <a:latin typeface="Calibri" panose="020F0502020204030204"/>
                <a:ea typeface="Calibri" panose="020F0502020204030204"/>
                <a:cs typeface="Calibri" panose="020F0502020204030204"/>
                <a:sym typeface="Calibri" panose="020F0502020204030204"/>
              </a:rPr>
              <a:t>G</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P</a:t>
            </a:r>
            <a:r>
              <a:rPr lang="en-US" sz="2800">
                <a:latin typeface="Calibri" panose="020F0502020204030204"/>
                <a:ea typeface="Calibri" panose="020F0502020204030204"/>
                <a:cs typeface="Calibri" panose="020F0502020204030204"/>
                <a:sym typeface="Calibri" panose="020F0502020204030204"/>
              </a:rPr>
              <a:t>.</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800000"/>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rules-based and less principles-based than </a:t>
            </a:r>
            <a:r>
              <a:rPr lang="en-US" sz="2800" b="1">
                <a:latin typeface="Calibri" panose="020F0502020204030204"/>
                <a:ea typeface="Calibri" panose="020F0502020204030204"/>
                <a:cs typeface="Calibri" panose="020F0502020204030204"/>
                <a:sym typeface="Calibri" panose="020F0502020204030204"/>
              </a:rPr>
              <a:t>G</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P</a:t>
            </a:r>
            <a:r>
              <a:rPr lang="en-US" sz="2800">
                <a:latin typeface="Calibri" panose="020F0502020204030204"/>
                <a:ea typeface="Calibri" panose="020F0502020204030204"/>
                <a:cs typeface="Calibri" panose="020F0502020204030204"/>
                <a:sym typeface="Calibri" panose="020F0502020204030204"/>
              </a:rPr>
              <a:t>.</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800000"/>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detailed than </a:t>
            </a:r>
            <a:r>
              <a:rPr lang="en-US" sz="2800" b="1">
                <a:latin typeface="Calibri" panose="020F0502020204030204"/>
                <a:ea typeface="Calibri" panose="020F0502020204030204"/>
                <a:cs typeface="Calibri" panose="020F0502020204030204"/>
                <a:sym typeface="Calibri" panose="020F0502020204030204"/>
              </a:rPr>
              <a:t>G</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P.</a:t>
            </a:r>
            <a:endParaRPr lang="en-US" sz="2800" b="1">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800000"/>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None of the answer choices is correct.</a:t>
            </a:r>
            <a:endParaRPr lang="en-US" sz="2800">
              <a:latin typeface="Calibri" panose="020F0502020204030204"/>
              <a:ea typeface="Calibri" panose="020F0502020204030204"/>
              <a:cs typeface="Calibri" panose="020F0502020204030204"/>
              <a:sym typeface="Calibri" panose="020F0502020204030204"/>
            </a:endParaRPr>
          </a:p>
        </p:txBody>
      </p:sp>
      <p:sp>
        <p:nvSpPr>
          <p:cNvPr id="865" name="Google Shape;865;p87"/>
          <p:cNvSpPr txBox="1"/>
          <p:nvPr>
            <p:ph type="body" idx="2"/>
          </p:nvPr>
        </p:nvSpPr>
        <p:spPr>
          <a:xfrm>
            <a:off x="309560" y="6477002"/>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7</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870" name="Shape 870"/>
        <p:cNvGrpSpPr/>
        <p:nvPr/>
      </p:nvGrpSpPr>
      <p:grpSpPr>
        <a:xfrm>
          <a:off x="0" y="0"/>
          <a:ext cx="0" cy="0"/>
          <a:chOff x="0" y="0"/>
          <a:chExt cx="0" cy="0"/>
        </a:xfrm>
      </p:grpSpPr>
      <p:sp>
        <p:nvSpPr>
          <p:cNvPr id="871" name="Google Shape;871;p88"/>
          <p:cNvSpPr txBox="1"/>
          <p:nvPr>
            <p:ph type="title"/>
          </p:nvPr>
        </p:nvSpPr>
        <p:spPr>
          <a:xfrm>
            <a:off x="2683524" y="762105"/>
            <a:ext cx="3623459" cy="6824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Calibri" panose="020F0502020204030204"/>
              <a:buNone/>
            </a:pPr>
            <a:r>
              <a:rPr lang="en-US" sz="2400">
                <a:solidFill>
                  <a:schemeClr val="lt1"/>
                </a:solidFill>
                <a:latin typeface="Calibri" panose="020F0502020204030204"/>
                <a:ea typeface="Calibri" panose="020F0502020204030204"/>
                <a:cs typeface="Calibri" panose="020F0502020204030204"/>
                <a:sym typeface="Calibri" panose="020F0502020204030204"/>
              </a:rPr>
              <a:t>A Look at I</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F</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R</a:t>
            </a:r>
            <a:r>
              <a:rPr lang="en-US" sz="100">
                <a:solidFill>
                  <a:schemeClr val="lt1"/>
                </a:solidFill>
                <a:latin typeface="Calibri" panose="020F0502020204030204"/>
                <a:ea typeface="Calibri" panose="020F0502020204030204"/>
                <a:cs typeface="Calibri" panose="020F0502020204030204"/>
                <a:sym typeface="Calibri" panose="020F0502020204030204"/>
              </a:rPr>
              <a:t> </a:t>
            </a:r>
            <a:r>
              <a:rPr lang="en-US" sz="2400">
                <a:solidFill>
                  <a:schemeClr val="lt1"/>
                </a:solidFill>
                <a:latin typeface="Calibri" panose="020F0502020204030204"/>
                <a:ea typeface="Calibri" panose="020F0502020204030204"/>
                <a:cs typeface="Calibri" panose="020F0502020204030204"/>
                <a:sym typeface="Calibri" panose="020F0502020204030204"/>
              </a:rPr>
              <a:t>S </a:t>
            </a:r>
            <a:br>
              <a:rPr lang="en-US" sz="2400">
                <a:solidFill>
                  <a:schemeClr val="lt1"/>
                </a:solidFill>
                <a:latin typeface="Calibri" panose="020F0502020204030204"/>
                <a:ea typeface="Calibri" panose="020F0502020204030204"/>
                <a:cs typeface="Calibri" panose="020F0502020204030204"/>
                <a:sym typeface="Calibri" panose="020F0502020204030204"/>
              </a:rPr>
            </a:br>
            <a:r>
              <a:rPr lang="en-US" sz="2400">
                <a:solidFill>
                  <a:schemeClr val="lt1"/>
                </a:solidFill>
                <a:latin typeface="Calibri" panose="020F0502020204030204"/>
                <a:ea typeface="Calibri" panose="020F0502020204030204"/>
                <a:cs typeface="Calibri" panose="020F0502020204030204"/>
                <a:sym typeface="Calibri" panose="020F0502020204030204"/>
              </a:rPr>
              <a:t>Comparison Answer</a:t>
            </a: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72" name="Google Shape;872;p88"/>
          <p:cNvSpPr txBox="1"/>
          <p:nvPr>
            <p:ph type="body" idx="1"/>
          </p:nvPr>
        </p:nvSpPr>
        <p:spPr>
          <a:xfrm>
            <a:off x="304800" y="1752600"/>
            <a:ext cx="8534400" cy="44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00000"/>
              </a:buClr>
              <a:buSzPts val="2240"/>
              <a:buNone/>
            </a:pPr>
            <a:r>
              <a:rPr lang="en-US" sz="28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R</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S Self-Test Questions</a:t>
            </a:r>
            <a:endParaRPr lang="en-US" sz="2800" b="1">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555"/>
              </a:spcBef>
              <a:spcAft>
                <a:spcPts val="0"/>
              </a:spcAft>
              <a:buClr>
                <a:srgbClr val="800000"/>
              </a:buClr>
              <a:buSzPts val="2240"/>
              <a:buNone/>
            </a:pPr>
            <a:r>
              <a:rPr lang="en-US" sz="2800" b="1">
                <a:latin typeface="Calibri" panose="020F0502020204030204"/>
                <a:ea typeface="Calibri" panose="020F0502020204030204"/>
                <a:cs typeface="Calibri" panose="020F0502020204030204"/>
                <a:sym typeface="Calibri" panose="020F0502020204030204"/>
              </a:rPr>
              <a:t>I</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F</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R</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S</a:t>
            </a:r>
            <a:r>
              <a:rPr lang="en-US" sz="2800">
                <a:latin typeface="Calibri" panose="020F0502020204030204"/>
                <a:ea typeface="Calibri" panose="020F0502020204030204"/>
                <a:cs typeface="Calibri" panose="020F0502020204030204"/>
                <a:sym typeface="Calibri" panose="020F0502020204030204"/>
              </a:rPr>
              <a:t> is considered to be more:</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800000"/>
              </a:buClr>
              <a:buSzPts val="2800"/>
              <a:buFont typeface="Arial" panose="020B0604020202020204"/>
              <a:buAutoNum type="alphaLcParenR"/>
            </a:pPr>
            <a:r>
              <a:rPr lang="en-US" sz="2800">
                <a:solidFill>
                  <a:srgbClr val="911B21"/>
                </a:solidFill>
                <a:latin typeface="Calibri" panose="020F0502020204030204"/>
                <a:ea typeface="Calibri" panose="020F0502020204030204"/>
                <a:cs typeface="Calibri" panose="020F0502020204030204"/>
                <a:sym typeface="Calibri" panose="020F0502020204030204"/>
              </a:rPr>
              <a:t>Answer:</a:t>
            </a:r>
            <a:r>
              <a:rPr lang="en-US" sz="2800">
                <a:latin typeface="Calibri" panose="020F0502020204030204"/>
                <a:ea typeface="Calibri" panose="020F0502020204030204"/>
                <a:cs typeface="Calibri" panose="020F0502020204030204"/>
                <a:sym typeface="Calibri" panose="020F0502020204030204"/>
              </a:rPr>
              <a:t> principles-based and less rules-based than </a:t>
            </a:r>
            <a:r>
              <a:rPr lang="en-US" sz="2800" b="1">
                <a:latin typeface="Calibri" panose="020F0502020204030204"/>
                <a:ea typeface="Calibri" panose="020F0502020204030204"/>
                <a:cs typeface="Calibri" panose="020F0502020204030204"/>
                <a:sym typeface="Calibri" panose="020F0502020204030204"/>
              </a:rPr>
              <a:t>G</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P</a:t>
            </a:r>
            <a:r>
              <a:rPr lang="en-US" sz="2800">
                <a:latin typeface="Calibri" panose="020F0502020204030204"/>
                <a:ea typeface="Calibri" panose="020F0502020204030204"/>
                <a:cs typeface="Calibri" panose="020F0502020204030204"/>
                <a:sym typeface="Calibri" panose="020F0502020204030204"/>
              </a:rPr>
              <a:t>.</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800000"/>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rules-based and less principles-based than </a:t>
            </a:r>
            <a:r>
              <a:rPr lang="en-US" sz="2800" b="1">
                <a:latin typeface="Calibri" panose="020F0502020204030204"/>
                <a:ea typeface="Calibri" panose="020F0502020204030204"/>
                <a:cs typeface="Calibri" panose="020F0502020204030204"/>
                <a:sym typeface="Calibri" panose="020F0502020204030204"/>
              </a:rPr>
              <a:t>G</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P</a:t>
            </a:r>
            <a:r>
              <a:rPr lang="en-US" sz="2800">
                <a:latin typeface="Calibri" panose="020F0502020204030204"/>
                <a:ea typeface="Calibri" panose="020F0502020204030204"/>
                <a:cs typeface="Calibri" panose="020F0502020204030204"/>
                <a:sym typeface="Calibri" panose="020F0502020204030204"/>
              </a:rPr>
              <a:t>.</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800000"/>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detailed than </a:t>
            </a:r>
            <a:r>
              <a:rPr lang="en-US" sz="2800" b="1">
                <a:latin typeface="Calibri" panose="020F0502020204030204"/>
                <a:ea typeface="Calibri" panose="020F0502020204030204"/>
                <a:cs typeface="Calibri" panose="020F0502020204030204"/>
                <a:sym typeface="Calibri" panose="020F0502020204030204"/>
              </a:rPr>
              <a:t>G</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A</a:t>
            </a:r>
            <a:r>
              <a:rPr lang="en-US" sz="100" b="1">
                <a:latin typeface="Calibri" panose="020F0502020204030204"/>
                <a:ea typeface="Calibri" panose="020F0502020204030204"/>
                <a:cs typeface="Calibri" panose="020F0502020204030204"/>
                <a:sym typeface="Calibri" panose="020F0502020204030204"/>
              </a:rPr>
              <a:t> </a:t>
            </a:r>
            <a:r>
              <a:rPr lang="en-US" sz="2800" b="1">
                <a:latin typeface="Calibri" panose="020F0502020204030204"/>
                <a:ea typeface="Calibri" panose="020F0502020204030204"/>
                <a:cs typeface="Calibri" panose="020F0502020204030204"/>
                <a:sym typeface="Calibri" panose="020F0502020204030204"/>
              </a:rPr>
              <a:t>P</a:t>
            </a:r>
            <a:r>
              <a:rPr lang="en-US" sz="2800">
                <a:latin typeface="Calibri" panose="020F0502020204030204"/>
                <a:ea typeface="Calibri" panose="020F0502020204030204"/>
                <a:cs typeface="Calibri" panose="020F0502020204030204"/>
                <a:sym typeface="Calibri" panose="020F0502020204030204"/>
              </a:rPr>
              <a:t>.</a:t>
            </a:r>
            <a:endParaRPr lang="en-US" sz="2800">
              <a:latin typeface="Calibri" panose="020F0502020204030204"/>
              <a:ea typeface="Calibri" panose="020F0502020204030204"/>
              <a:cs typeface="Calibri" panose="020F0502020204030204"/>
              <a:sym typeface="Calibri" panose="020F0502020204030204"/>
            </a:endParaRPr>
          </a:p>
          <a:p>
            <a:pPr marL="920750" lvl="0" indent="-514350" algn="l" rtl="0">
              <a:lnSpc>
                <a:spcPct val="100000"/>
              </a:lnSpc>
              <a:spcBef>
                <a:spcPts val="555"/>
              </a:spcBef>
              <a:spcAft>
                <a:spcPts val="0"/>
              </a:spcAft>
              <a:buClr>
                <a:srgbClr val="800000"/>
              </a:buClr>
              <a:buSzPts val="2800"/>
              <a:buFont typeface="Arial" panose="020B0604020202020204"/>
              <a:buAutoNum type="alphaLcParenR"/>
            </a:pPr>
            <a:r>
              <a:rPr lang="en-US" sz="2800">
                <a:latin typeface="Calibri" panose="020F0502020204030204"/>
                <a:ea typeface="Calibri" panose="020F0502020204030204"/>
                <a:cs typeface="Calibri" panose="020F0502020204030204"/>
                <a:sym typeface="Calibri" panose="020F0502020204030204"/>
              </a:rPr>
              <a:t>None of the answer choices is correct.</a:t>
            </a:r>
            <a:endParaRPr lang="en-US" sz="2800">
              <a:latin typeface="Calibri" panose="020F0502020204030204"/>
              <a:ea typeface="Calibri" panose="020F0502020204030204"/>
              <a:cs typeface="Calibri" panose="020F0502020204030204"/>
              <a:sym typeface="Calibri" panose="020F0502020204030204"/>
            </a:endParaRPr>
          </a:p>
        </p:txBody>
      </p:sp>
      <p:sp>
        <p:nvSpPr>
          <p:cNvPr id="873" name="Google Shape;873;p88"/>
          <p:cNvSpPr txBox="1"/>
          <p:nvPr>
            <p:ph type="body" idx="3"/>
          </p:nvPr>
        </p:nvSpPr>
        <p:spPr>
          <a:xfrm>
            <a:off x="321653" y="6474093"/>
            <a:ext cx="721084" cy="259583"/>
          </a:xfrm>
          <a:prstGeom prst="rect">
            <a:avLst/>
          </a:prstGeom>
          <a:noFill/>
          <a:ln>
            <a:noFill/>
          </a:ln>
        </p:spPr>
        <p:txBody>
          <a:bodyPr spcFirstLastPara="1" wrap="square" lIns="91425" tIns="45700" rIns="91425" bIns="45700" anchor="t" anchorCtr="0">
            <a:noAutofit/>
          </a:bodyPr>
          <a:lstStyle/>
          <a:p>
            <a:pPr marL="0" lvl="1" indent="0" algn="l" rtl="0">
              <a:lnSpc>
                <a:spcPct val="90000"/>
              </a:lnSpc>
              <a:spcBef>
                <a:spcPts val="0"/>
              </a:spcBef>
              <a:spcAft>
                <a:spcPts val="0"/>
              </a:spcAft>
              <a:buClr>
                <a:schemeClr val="dk1"/>
              </a:buClr>
              <a:buSzPts val="1200"/>
              <a:buNone/>
            </a:pPr>
            <a:r>
              <a:rPr lang="en-US">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a:latin typeface="Calibri" panose="020F0502020204030204"/>
                <a:ea typeface="Calibri" panose="020F0502020204030204"/>
                <a:cs typeface="Calibri" panose="020F0502020204030204"/>
                <a:sym typeface="Calibri" panose="020F0502020204030204"/>
              </a:rPr>
              <a:t>O 7</a:t>
            </a:r>
            <a:endParaRPr lang="en-US">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878" name="Shape 878"/>
        <p:cNvGrpSpPr/>
        <p:nvPr/>
      </p:nvGrpSpPr>
      <p:grpSpPr>
        <a:xfrm>
          <a:off x="0" y="0"/>
          <a:ext cx="0" cy="0"/>
          <a:chOff x="0" y="0"/>
          <a:chExt cx="0" cy="0"/>
        </a:xfrm>
      </p:grpSpPr>
      <p:sp>
        <p:nvSpPr>
          <p:cNvPr id="879" name="Google Shape;879;p89"/>
          <p:cNvSpPr txBox="1"/>
          <p:nvPr>
            <p:ph type="title"/>
          </p:nvPr>
        </p:nvSpPr>
        <p:spPr>
          <a:xfrm>
            <a:off x="304800" y="762001"/>
            <a:ext cx="8534400" cy="990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787"/>
              </a:buClr>
              <a:buSzPts val="4000"/>
              <a:buFont typeface="Calibri" panose="020F0502020204030204"/>
              <a:buNone/>
            </a:pPr>
            <a:r>
              <a:rPr lang="en-US">
                <a:solidFill>
                  <a:srgbClr val="007787"/>
                </a:solidFill>
                <a:latin typeface="Calibri" panose="020F0502020204030204"/>
                <a:ea typeface="Calibri" panose="020F0502020204030204"/>
                <a:cs typeface="Calibri" panose="020F0502020204030204"/>
                <a:sym typeface="Calibri" panose="020F0502020204030204"/>
              </a:rPr>
              <a:t>Copyright</a:t>
            </a:r>
            <a:endParaRPr lang="en-US">
              <a:solidFill>
                <a:srgbClr val="007787"/>
              </a:solidFill>
              <a:latin typeface="Calibri" panose="020F0502020204030204"/>
              <a:ea typeface="Calibri" panose="020F0502020204030204"/>
              <a:cs typeface="Calibri" panose="020F0502020204030204"/>
              <a:sym typeface="Calibri" panose="020F0502020204030204"/>
            </a:endParaRPr>
          </a:p>
        </p:txBody>
      </p:sp>
      <p:sp>
        <p:nvSpPr>
          <p:cNvPr id="880" name="Google Shape;880;p89"/>
          <p:cNvSpPr txBox="1"/>
          <p:nvPr>
            <p:ph type="body" idx="1"/>
          </p:nvPr>
        </p:nvSpPr>
        <p:spPr>
          <a:xfrm>
            <a:off x="304800" y="1752600"/>
            <a:ext cx="8534400" cy="46037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400"/>
              <a:buNone/>
            </a:pPr>
            <a:r>
              <a:rPr lang="en-US" sz="2400" b="1">
                <a:latin typeface="Calibri" panose="020F0502020204030204"/>
                <a:ea typeface="Calibri" panose="020F0502020204030204"/>
                <a:cs typeface="Calibri" panose="020F0502020204030204"/>
                <a:sym typeface="Calibri" panose="020F0502020204030204"/>
              </a:rPr>
              <a:t>©2020 John Wiley &amp; Sons, Inc. All rights reserved.</a:t>
            </a:r>
            <a:endParaRPr lang="en-US" sz="2400" b="1">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1000"/>
              </a:spcBef>
              <a:spcAft>
                <a:spcPts val="0"/>
              </a:spcAft>
              <a:buClr>
                <a:schemeClr val="dk1"/>
              </a:buClr>
              <a:buSzPts val="1800"/>
              <a:buNone/>
            </a:pPr>
            <a:r>
              <a:rPr lang="en-US" sz="1800">
                <a:latin typeface="Calibri" panose="020F0502020204030204"/>
                <a:ea typeface="Calibri" panose="020F0502020204030204"/>
                <a:cs typeface="Calibri" panose="020F0502020204030204"/>
                <a:sym typeface="Calibri" panose="020F0502020204030204"/>
              </a:rPr>
              <a:t>No part of this publication may be reproduced, stored in a retrieval system, or transmitted, in any form or by any means, electronic, mechanical, photocopying, recording or otherwise, except as permitted by law. Advice on how to obtain permission to reuse this material is available at http://www.wiley.com/go/permissions.</a:t>
            </a:r>
            <a:endParaRPr lang="en-US"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sp>
        <p:nvSpPr>
          <p:cNvPr id="229" name="Google Shape;229;p9"/>
          <p:cNvSpPr txBox="1"/>
          <p:nvPr>
            <p:ph type="title"/>
          </p:nvPr>
        </p:nvSpPr>
        <p:spPr>
          <a:xfrm>
            <a:off x="277078" y="457200"/>
            <a:ext cx="8543926" cy="97536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7787"/>
              </a:buClr>
              <a:buSzPct val="100000"/>
              <a:buFont typeface="Calibri" panose="020F0502020204030204"/>
              <a:buNone/>
            </a:pPr>
            <a:r>
              <a:rPr lang="en-US">
                <a:latin typeface="Calibri" panose="020F0502020204030204"/>
                <a:ea typeface="Calibri" panose="020F0502020204030204"/>
                <a:cs typeface="Calibri" panose="020F0502020204030204"/>
                <a:sym typeface="Calibri" panose="020F0502020204030204"/>
              </a:rPr>
              <a:t>Who Uses Accounting Data</a:t>
            </a:r>
            <a:br>
              <a:rPr lang="en-US">
                <a:latin typeface="Calibri" panose="020F0502020204030204"/>
                <a:ea typeface="Calibri" panose="020F0502020204030204"/>
                <a:cs typeface="Calibri" panose="020F0502020204030204"/>
                <a:sym typeface="Calibri" panose="020F0502020204030204"/>
              </a:rPr>
            </a:br>
            <a:r>
              <a:rPr lang="en-US" sz="3100">
                <a:latin typeface="Calibri" panose="020F0502020204030204"/>
                <a:ea typeface="Calibri" panose="020F0502020204030204"/>
                <a:cs typeface="Calibri" panose="020F0502020204030204"/>
                <a:sym typeface="Calibri" panose="020F0502020204030204"/>
              </a:rPr>
              <a:t>External Users</a:t>
            </a:r>
            <a:endParaRPr>
              <a:latin typeface="Calibri" panose="020F0502020204030204"/>
              <a:ea typeface="Calibri" panose="020F0502020204030204"/>
              <a:cs typeface="Calibri" panose="020F0502020204030204"/>
              <a:sym typeface="Calibri" panose="020F0502020204030204"/>
            </a:endParaRPr>
          </a:p>
        </p:txBody>
      </p:sp>
      <p:pic>
        <p:nvPicPr>
          <p:cNvPr id="230" name="Google Shape;230;p9" descr="An illustration for investors shows three business people looking at the rising stock price on a chart and exclaiming, Yeah! The question asked by external users such as investors is, Is General Electric earning satisfactory income? An illustration for investors shows a Disneyland palace on one end of a scale and a factory building on the other end. The factory tips the scale down. The question asked by external users such as investors is, How does Disney compare in size and profitability with Time Warner? An illustration for creditors shows a van, labeled bills, chasing a speeding car. One of the two people in the car asks, What do we do if they catch us? The question asked by external users such as creditors is, Will United Airlines be able to pay its debts as they come due? "/>
          <p:cNvPicPr preferRelativeResize="0"/>
          <p:nvPr>
            <p:ph type="pic" idx="2"/>
          </p:nvPr>
        </p:nvPicPr>
        <p:blipFill rotWithShape="1">
          <a:blip r:embed="rId1"/>
          <a:srcRect/>
          <a:stretch>
            <a:fillRect/>
          </a:stretch>
        </p:blipFill>
        <p:spPr>
          <a:xfrm>
            <a:off x="319588" y="2582481"/>
            <a:ext cx="8504825" cy="1981794"/>
          </a:xfrm>
          <a:prstGeom prst="rect">
            <a:avLst/>
          </a:prstGeom>
          <a:noFill/>
          <a:ln>
            <a:noFill/>
          </a:ln>
        </p:spPr>
      </p:pic>
      <p:sp>
        <p:nvSpPr>
          <p:cNvPr id="231" name="Google Shape;231;p9"/>
          <p:cNvSpPr txBox="1"/>
          <p:nvPr>
            <p:ph type="body" idx="13"/>
          </p:nvPr>
        </p:nvSpPr>
        <p:spPr>
          <a:xfrm>
            <a:off x="381000" y="6419850"/>
            <a:ext cx="560388" cy="276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Calibri" panose="020F0502020204030204"/>
                <a:ea typeface="Calibri" panose="020F0502020204030204"/>
                <a:cs typeface="Calibri" panose="020F0502020204030204"/>
                <a:sym typeface="Calibri" panose="020F0502020204030204"/>
              </a:rPr>
              <a:t>L</a:t>
            </a:r>
            <a:r>
              <a:rPr lang="en-US" sz="100">
                <a:latin typeface="Calibri" panose="020F0502020204030204"/>
                <a:ea typeface="Calibri" panose="020F0502020204030204"/>
                <a:cs typeface="Calibri" panose="020F0502020204030204"/>
                <a:sym typeface="Calibri" panose="020F0502020204030204"/>
              </a:rPr>
              <a:t> </a:t>
            </a:r>
            <a:r>
              <a:rPr lang="en-US" sz="1200">
                <a:latin typeface="Calibri" panose="020F0502020204030204"/>
                <a:ea typeface="Calibri" panose="020F0502020204030204"/>
                <a:cs typeface="Calibri" panose="020F0502020204030204"/>
                <a:sym typeface="Calibri" panose="020F0502020204030204"/>
              </a:rPr>
              <a:t>O 1</a:t>
            </a:r>
            <a:endParaRPr lang="en-US" sz="1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31689</Words>
  <Application>WPS Presentation</Application>
  <PresentationFormat/>
  <Paragraphs>877</Paragraphs>
  <Slides>89</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89</vt:i4>
      </vt:variant>
    </vt:vector>
  </HeadingPairs>
  <TitlesOfParts>
    <vt:vector size="101" baseType="lpstr">
      <vt:lpstr>Arial</vt:lpstr>
      <vt:lpstr>SimSun</vt:lpstr>
      <vt:lpstr>Wingdings</vt:lpstr>
      <vt:lpstr>Arial</vt:lpstr>
      <vt:lpstr>Times New Roman</vt:lpstr>
      <vt:lpstr>Source Sans Pro</vt:lpstr>
      <vt:lpstr>Courier New</vt:lpstr>
      <vt:lpstr>Calibri</vt:lpstr>
      <vt:lpstr>Microsoft YaHei</vt:lpstr>
      <vt:lpstr>Arial Unicode MS</vt:lpstr>
      <vt:lpstr>Opener</vt:lpstr>
      <vt:lpstr>Chapter Outline</vt:lpstr>
      <vt:lpstr>Financial Accounting</vt:lpstr>
      <vt:lpstr>Financial Accounting </vt:lpstr>
      <vt:lpstr>Accounting in Action</vt:lpstr>
      <vt:lpstr>LEARNING OBJECTIVE 1 Identify the Activities and Users Associated with Accounting</vt:lpstr>
      <vt:lpstr>Three Activities</vt:lpstr>
      <vt:lpstr>Who Uses Accounting Data Internal Users</vt:lpstr>
      <vt:lpstr>Accounting Across the Organization: Clif Bar &amp; Company</vt:lpstr>
      <vt:lpstr>Accounting Across the Organization: Clif Bar &amp; Company (Question and Answer)</vt:lpstr>
      <vt:lpstr>Who Uses Accounting Data External Users</vt:lpstr>
      <vt:lpstr>DO IT! 1: Basic Concepts</vt:lpstr>
      <vt:lpstr>LEARNING OBJECTIVE 2 Explain the Building Blocks of Accounting: Ethics, Principles, and Assumptions</vt:lpstr>
      <vt:lpstr>Ethics in Financial Reporting Steps</vt:lpstr>
      <vt:lpstr>Ethics in Financial Reporting Question</vt:lpstr>
      <vt:lpstr>Ethics in Financial Reporting Answer</vt:lpstr>
      <vt:lpstr>Ethics Insight: Dewey &amp; LeBoeuf L L P</vt:lpstr>
      <vt:lpstr>Ethics Insight: Dewey &amp; LeBoeuf L L P (Question and Answer)</vt:lpstr>
      <vt:lpstr>Generally Accepted Accounting Principles Need for Financial Information</vt:lpstr>
      <vt:lpstr>Generally Accepted Accounting Principles Standard-setting Bodies</vt:lpstr>
      <vt:lpstr>International Insight</vt:lpstr>
      <vt:lpstr>GAAP</vt:lpstr>
      <vt:lpstr>Measurement Principles</vt:lpstr>
      <vt:lpstr>Assumptions Monetary Unit and Economic Entity</vt:lpstr>
      <vt:lpstr>Forms of Business Ownership</vt:lpstr>
      <vt:lpstr>Assumptions First Question</vt:lpstr>
      <vt:lpstr>Assumptions First Answer</vt:lpstr>
      <vt:lpstr>Assumptions Second Question</vt:lpstr>
      <vt:lpstr>Assumptions Second Answer</vt:lpstr>
      <vt:lpstr>Accounting Across the Organization</vt:lpstr>
      <vt:lpstr>Accounting Across the Organization (Question and Answer)</vt:lpstr>
      <vt:lpstr>DO IT! 2: Building Blocks of Accounting Questions 1-3</vt:lpstr>
      <vt:lpstr>DO IT! 2: Building Blocks of Accounting Questions 4-5</vt:lpstr>
      <vt:lpstr>LEARNING OBJECTIVE 3 State the Accounting Equation, and Define its Components</vt:lpstr>
      <vt:lpstr>Basic Accounting Equation Assets</vt:lpstr>
      <vt:lpstr>Basic Accounting Equation Liabilities</vt:lpstr>
      <vt:lpstr>Basic Accounting Equation Stockholders’ Equity</vt:lpstr>
      <vt:lpstr>Stockholders’ Equity Investments by Stockholders</vt:lpstr>
      <vt:lpstr>Stockholders’ Equity Revenues</vt:lpstr>
      <vt:lpstr>Stockholders’ Equity Dividends</vt:lpstr>
      <vt:lpstr>Stockholders’ Equity Expenses</vt:lpstr>
      <vt:lpstr>DO IT! 3: Stockholders’ Equity Effects</vt:lpstr>
      <vt:lpstr>LEARNING OBJECTIVE 4 Analyze the Effects of Business Transactions on the Accounting Equation</vt:lpstr>
      <vt:lpstr>Transaction Analysis Transaction or Not?</vt:lpstr>
      <vt:lpstr>Transaction Analysis Accounting Equation</vt:lpstr>
      <vt:lpstr>Transaction Analysis Investment of Cash by Stockholders</vt:lpstr>
      <vt:lpstr>Transaction Analysis Purchase of Equipment for Cash</vt:lpstr>
      <vt:lpstr>Transaction Analysis Purchase of Supplies on Credit</vt:lpstr>
      <vt:lpstr>Transaction Analysis Services Performed for Cash</vt:lpstr>
      <vt:lpstr>Transaction Analysis Purchase of Advertising on Credit</vt:lpstr>
      <vt:lpstr>Transaction Analysis Services Performed for Cash and Credit</vt:lpstr>
      <vt:lpstr>Transaction Analysis Payment of Expenses</vt:lpstr>
      <vt:lpstr>Transaction Analysis Payment of Accounts Payable</vt:lpstr>
      <vt:lpstr>Transaction Analysis Receipt of Cash on Account</vt:lpstr>
      <vt:lpstr>Transaction Analysis Dividends</vt:lpstr>
      <vt:lpstr>Summary of Transactions</vt:lpstr>
      <vt:lpstr>DO IT! 4: Tabular Analysis List of Transactions</vt:lpstr>
      <vt:lpstr>DO IT! 4: Tabular Analysis Investment of cash by stockholders</vt:lpstr>
      <vt:lpstr>DO IT! 4: Tabular Analysis Purchase of office equipment on credit</vt:lpstr>
      <vt:lpstr>DO IT! 4: Tabular Analysis Cash received for services</vt:lpstr>
      <vt:lpstr>DO IT! 4: Tabular Analysis Rent payment</vt:lpstr>
      <vt:lpstr>DO IT! 4: Tabular Analysis Payment of dividends</vt:lpstr>
      <vt:lpstr>LEARNING OBJECTIVE 5 Describe the Four Financial Statements and How they are Prepared</vt:lpstr>
      <vt:lpstr>Financial Statements First Question</vt:lpstr>
      <vt:lpstr>Financial Statements First Answer</vt:lpstr>
      <vt:lpstr>Financial Statements Income Statement and Retained Earnings Statement</vt:lpstr>
      <vt:lpstr>Financial Statements Retained Earnings Statement and Balance Sheet</vt:lpstr>
      <vt:lpstr>Financial Statements Balance Sheet and Statement of Cash Flows</vt:lpstr>
      <vt:lpstr>Income Statement</vt:lpstr>
      <vt:lpstr>Retained Earnings Statement</vt:lpstr>
      <vt:lpstr>Balance Sheet</vt:lpstr>
      <vt:lpstr>Statement of Cash Flows</vt:lpstr>
      <vt:lpstr>Financial Statements Second Question</vt:lpstr>
      <vt:lpstr>Financial Statements Second Answer</vt:lpstr>
      <vt:lpstr>People, Planet, and Profit Insight</vt:lpstr>
      <vt:lpstr>People, Planet, and Profit Insight (Question and Answer)</vt:lpstr>
      <vt:lpstr>DO IT! 5: Financial Statement Items Information needed</vt:lpstr>
      <vt:lpstr>DO IT! 5: Financial Statement Items Total Assets and Net Income</vt:lpstr>
      <vt:lpstr>DO IT! 5: Financial Statement Items Ending Stockholders’ Equity</vt:lpstr>
      <vt:lpstr>LEARNING OBJECTIVE 6 APPENDIX 1A: Explain the Career Opportunities in Accounting</vt:lpstr>
      <vt:lpstr>“Show Me the Money”</vt:lpstr>
      <vt:lpstr>A Look at I F R S Similarities </vt:lpstr>
      <vt:lpstr>A Look at IFRS Differences</vt:lpstr>
      <vt:lpstr>A Look at I F R S More Differences</vt:lpstr>
      <vt:lpstr>A Look at I F R S Benefits Question</vt:lpstr>
      <vt:lpstr>A Look at I F R S  Benefits Answer</vt:lpstr>
      <vt:lpstr>A Look at I F R S SOX Question</vt:lpstr>
      <vt:lpstr>A Look at I F R S  SOX Answer</vt:lpstr>
      <vt:lpstr>A Look at I F R S Comparison Question</vt:lpstr>
      <vt:lpstr>A Look at I F R S  Comparison Answer</vt:lpstr>
      <vt:lpstr>Copyright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dc:title>
  <dc:creator>Weygandt</dc:creator>
  <cp:lastModifiedBy>Shaid Ibna Sobhan</cp:lastModifiedBy>
  <cp:revision>1</cp:revision>
  <dcterms:created xsi:type="dcterms:W3CDTF">2024-09-13T23:18:59Z</dcterms:created>
  <dcterms:modified xsi:type="dcterms:W3CDTF">2024-09-13T23:19:00Z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0x0101005E85AF1399828C4BB45E3DDBC6858EF1</vt:lpwstr>
  </property>
  <property fmtid="{D5CDD505-2E9C-101B-9397-08002B2CF9AE}" pid="3" name="ICV">
    <vt:lpwstr>76D53DE0786A44CDA76CE9F74F8A34FC_13</vt:lpwstr>
  </property>
  <property fmtid="{D5CDD505-2E9C-101B-9397-08002B2CF9AE}" pid="4" name="KSOProductBuildVer">
    <vt:lpwstr>1033-12.2.0.18165</vt:lpwstr>
  </property>
</Properties>
</file>